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11BA2-0314-4DEB-A2B4-0A3180B07D7E}" type="datetimeFigureOut">
              <a:rPr lang="en-US" smtClean="0"/>
              <a:t>30/11/2021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322E9-9E9F-4DAF-AEC1-CE7D01008EC6}" type="slidenum">
              <a:rPr lang="en-US" smtClean="0"/>
              <a:t>‹#›</a:t>
            </a:fld>
            <a:endParaRPr lang="en-US"/>
          </a:p>
        </p:txBody>
      </p:sp>
    </p:spTree>
    <p:extLst>
      <p:ext uri="{BB962C8B-B14F-4D97-AF65-F5344CB8AC3E}">
        <p14:creationId xmlns:p14="http://schemas.microsoft.com/office/powerpoint/2010/main" val="391415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9Slide05 Brannboll Ny"/>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EE6F7D0-1325-46CA-B742-2B11AB23323B}" type="slidenum">
              <a:rPr lang="en-US" altLang="en-US">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226849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B25AF3-E07E-4064-A1EE-5EC51B0721C7}" type="slidenum">
              <a:rPr lang="en-US" altLang="vi-VN"/>
              <a:pPr>
                <a:spcBef>
                  <a:spcPct val="0"/>
                </a:spcBef>
              </a:pPr>
              <a:t>3</a:t>
            </a:fld>
            <a:endParaRPr lang="en-US" altLang="vi-VN"/>
          </a:p>
        </p:txBody>
      </p:sp>
    </p:spTree>
    <p:extLst>
      <p:ext uri="{BB962C8B-B14F-4D97-AF65-F5344CB8AC3E}">
        <p14:creationId xmlns:p14="http://schemas.microsoft.com/office/powerpoint/2010/main" val="123350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97A1D4-8098-4F52-8F74-B1974BC77F4E}"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427946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97A1D4-8098-4F52-8F74-B1974BC77F4E}"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396219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97A1D4-8098-4F52-8F74-B1974BC77F4E}"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00F03-6383-4037-9810-ACE6AE5F7CC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66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97A1D4-8098-4F52-8F74-B1974BC77F4E}"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214304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97A1D4-8098-4F52-8F74-B1974BC77F4E}"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00F03-6383-4037-9810-ACE6AE5F7CC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701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97A1D4-8098-4F52-8F74-B1974BC77F4E}"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2057616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7A1D4-8098-4F52-8F74-B1974BC77F4E}"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1401539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7A1D4-8098-4F52-8F74-B1974BC77F4E}"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221716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7A1D4-8098-4F52-8F74-B1974BC77F4E}"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249928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97A1D4-8098-4F52-8F74-B1974BC77F4E}"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93998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97A1D4-8098-4F52-8F74-B1974BC77F4E}" type="datetimeFigureOut">
              <a:rPr lang="en-US" smtClean="0"/>
              <a:t>30/11/2021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51133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97A1D4-8098-4F52-8F74-B1974BC77F4E}" type="datetimeFigureOut">
              <a:rPr lang="en-US" smtClean="0"/>
              <a:t>30/11/2021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204589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97A1D4-8098-4F52-8F74-B1974BC77F4E}" type="datetimeFigureOut">
              <a:rPr lang="en-US" smtClean="0"/>
              <a:t>30/11/2021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9563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7A1D4-8098-4F52-8F74-B1974BC77F4E}" type="datetimeFigureOut">
              <a:rPr lang="en-US" smtClean="0"/>
              <a:t>30/11/2021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18563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97A1D4-8098-4F52-8F74-B1974BC77F4E}" type="datetimeFigureOut">
              <a:rPr lang="en-US" smtClean="0"/>
              <a:t>30/11/2021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3673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097A1D4-8098-4F52-8F74-B1974BC77F4E}" type="datetimeFigureOut">
              <a:rPr lang="en-US" smtClean="0"/>
              <a:t>30/11/2021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00F03-6383-4037-9810-ACE6AE5F7CCB}" type="slidenum">
              <a:rPr lang="en-US" smtClean="0"/>
              <a:t>‹#›</a:t>
            </a:fld>
            <a:endParaRPr lang="en-US"/>
          </a:p>
        </p:txBody>
      </p:sp>
    </p:spTree>
    <p:extLst>
      <p:ext uri="{BB962C8B-B14F-4D97-AF65-F5344CB8AC3E}">
        <p14:creationId xmlns:p14="http://schemas.microsoft.com/office/powerpoint/2010/main" val="20616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97A1D4-8098-4F52-8F74-B1974BC77F4E}" type="datetimeFigureOut">
              <a:rPr lang="en-US" smtClean="0"/>
              <a:t>30/11/2021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F00F03-6383-4037-9810-ACE6AE5F7CCB}" type="slidenum">
              <a:rPr lang="en-US" smtClean="0"/>
              <a:t>‹#›</a:t>
            </a:fld>
            <a:endParaRPr lang="en-US"/>
          </a:p>
        </p:txBody>
      </p:sp>
    </p:spTree>
    <p:extLst>
      <p:ext uri="{BB962C8B-B14F-4D97-AF65-F5344CB8AC3E}">
        <p14:creationId xmlns:p14="http://schemas.microsoft.com/office/powerpoint/2010/main" val="93524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950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7"/>
          <p:cNvSpPr txBox="1">
            <a:spLocks noChangeArrowheads="1"/>
          </p:cNvSpPr>
          <p:nvPr/>
        </p:nvSpPr>
        <p:spPr bwMode="auto">
          <a:xfrm>
            <a:off x="1878012" y="908050"/>
            <a:ext cx="850606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4800" b="1" dirty="0">
                <a:solidFill>
                  <a:srgbClr val="FF0000"/>
                </a:solidFill>
                <a:latin typeface="Times New Roman" panose="02020603050405020304" pitchFamily="18" charset="0"/>
                <a:ea typeface="Roboto"/>
                <a:cs typeface="Times New Roman" panose="02020603050405020304" pitchFamily="18" charset="0"/>
              </a:rPr>
              <a:t>CHÀO MỪNG CÁC EM HỌC SINH ĐẾN VỚI GIỜ HỌC </a:t>
            </a:r>
          </a:p>
          <a:p>
            <a:pPr algn="ctr">
              <a:spcBef>
                <a:spcPct val="0"/>
              </a:spcBef>
              <a:buFontTx/>
              <a:buNone/>
            </a:pPr>
            <a:r>
              <a:rPr lang="en-US" altLang="zh-CN" sz="4800" b="1" dirty="0">
                <a:solidFill>
                  <a:srgbClr val="FF0000"/>
                </a:solidFill>
                <a:latin typeface="Times New Roman" panose="02020603050405020304" pitchFamily="18" charset="0"/>
                <a:ea typeface="Roboto"/>
                <a:cs typeface="Times New Roman" panose="02020603050405020304" pitchFamily="18" charset="0"/>
              </a:rPr>
              <a:t>NGỮ VĂN 8</a:t>
            </a:r>
          </a:p>
        </p:txBody>
      </p:sp>
      <p:sp>
        <p:nvSpPr>
          <p:cNvPr id="7" name="矩形 23">
            <a:extLst/>
          </p:cNvPr>
          <p:cNvSpPr/>
          <p:nvPr/>
        </p:nvSpPr>
        <p:spPr>
          <a:xfrm>
            <a:off x="1878013" y="765175"/>
            <a:ext cx="8615362" cy="4979988"/>
          </a:xfrm>
          <a:prstGeom prst="rect">
            <a:avLst/>
          </a:prstGeom>
          <a:noFill/>
          <a:ln>
            <a:solidFill>
              <a:srgbClr val="4B9C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
              <a:ea typeface="字魂35号-经典雅黑" panose="00000500000000000000" pitchFamily="2" charset="-122"/>
              <a:sym typeface=""/>
            </a:endParaRPr>
          </a:p>
        </p:txBody>
      </p:sp>
    </p:spTree>
    <p:extLst>
      <p:ext uri="{BB962C8B-B14F-4D97-AF65-F5344CB8AC3E}">
        <p14:creationId xmlns:p14="http://schemas.microsoft.com/office/powerpoint/2010/main" val="8381725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nodeType="afterGroup">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nodeType="after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250" fill="hold"/>
                                        <p:tgtEl>
                                          <p:spTgt spid="5"/>
                                        </p:tgtEl>
                                        <p:attrNameLst>
                                          <p:attrName>ppt_x</p:attrName>
                                        </p:attrNameLst>
                                      </p:cBhvr>
                                      <p:tavLst>
                                        <p:tav tm="0">
                                          <p:val>
                                            <p:strVal val="#ppt_x"/>
                                          </p:val>
                                        </p:tav>
                                        <p:tav tm="100000">
                                          <p:val>
                                            <p:strVal val="#ppt_x"/>
                                          </p:val>
                                        </p:tav>
                                      </p:tavLst>
                                    </p:anim>
                                    <p:anim calcmode="lin" valueType="num">
                                      <p:cBhvr additive="base">
                                        <p:cTn id="1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0"/>
          <p:cNvSpPr txBox="1">
            <a:spLocks noChangeArrowheads="1"/>
          </p:cNvSpPr>
          <p:nvPr/>
        </p:nvSpPr>
        <p:spPr bwMode="auto">
          <a:xfrm>
            <a:off x="1011382" y="2133600"/>
            <a:ext cx="1047403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smtClean="0">
                <a:latin typeface="Times New Roman" panose="02020603050405020304" pitchFamily="18" charset="0"/>
                <a:sym typeface="Wingdings" panose="05000000000000000000" pitchFamily="2" charset="2"/>
              </a:rPr>
              <a:t>? </a:t>
            </a:r>
            <a:r>
              <a:rPr lang="vi-VN" altLang="en-US" sz="2800" b="1" dirty="0" smtClean="0">
                <a:latin typeface="Times New Roman" panose="02020603050405020304" pitchFamily="18" charset="0"/>
                <a:sym typeface="Wingdings" panose="05000000000000000000" pitchFamily="2" charset="2"/>
              </a:rPr>
              <a:t>Từ </a:t>
            </a:r>
            <a:r>
              <a:rPr lang="vi-VN" altLang="en-US" sz="2800" b="1" dirty="0">
                <a:latin typeface="Times New Roman" panose="02020603050405020304" pitchFamily="18" charset="0"/>
                <a:sym typeface="Wingdings" panose="05000000000000000000" pitchFamily="2" charset="2"/>
              </a:rPr>
              <a:t>việc phân tích văn bản trên. Em hãy cho biết cách xây dựng dàn ý của bài văn tự sự?</a:t>
            </a:r>
            <a:endParaRPr lang="en-US" altLang="en-US" sz="2800" b="1" dirty="0"/>
          </a:p>
        </p:txBody>
      </p:sp>
    </p:spTree>
    <p:extLst>
      <p:ext uri="{BB962C8B-B14F-4D97-AF65-F5344CB8AC3E}">
        <p14:creationId xmlns:p14="http://schemas.microsoft.com/office/powerpoint/2010/main" val="3381739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616960" y="359569"/>
            <a:ext cx="5689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b="1" dirty="0">
                <a:solidFill>
                  <a:srgbClr val="FF0000"/>
                </a:solidFill>
                <a:latin typeface="Times New Roman" panose="02020603050405020304" pitchFamily="18" charset="0"/>
              </a:rPr>
              <a:t>2) Dàn ý của một bài văn tự sự.</a:t>
            </a:r>
            <a:endParaRPr lang="en-US" altLang="en-US" sz="2800" b="1" dirty="0">
              <a:solidFill>
                <a:srgbClr val="FF0000"/>
              </a:solidFill>
            </a:endParaRPr>
          </a:p>
        </p:txBody>
      </p:sp>
      <p:grpSp>
        <p:nvGrpSpPr>
          <p:cNvPr id="12" name="Group 11"/>
          <p:cNvGrpSpPr>
            <a:grpSpLocks/>
          </p:cNvGrpSpPr>
          <p:nvPr/>
        </p:nvGrpSpPr>
        <p:grpSpPr bwMode="auto">
          <a:xfrm>
            <a:off x="2424113" y="1844676"/>
            <a:ext cx="7720012" cy="1223963"/>
            <a:chOff x="899592" y="1988840"/>
            <a:chExt cx="6559100" cy="1224136"/>
          </a:xfrm>
        </p:grpSpPr>
        <p:sp>
          <p:nvSpPr>
            <p:cNvPr id="2" name="Rectangle 1"/>
            <p:cNvSpPr/>
            <p:nvPr/>
          </p:nvSpPr>
          <p:spPr>
            <a:xfrm>
              <a:off x="899592" y="1988840"/>
              <a:ext cx="1590207" cy="57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400" dirty="0">
                  <a:latin typeface="Times New Roman" panose="02020603050405020304" pitchFamily="18" charset="0"/>
                </a:rPr>
                <a:t>a) Mở bài</a:t>
              </a:r>
              <a:endParaRPr lang="en-US" sz="2400" dirty="0"/>
            </a:p>
          </p:txBody>
        </p:sp>
        <p:sp>
          <p:nvSpPr>
            <p:cNvPr id="3" name="Rectangle 2"/>
            <p:cNvSpPr/>
            <p:nvPr/>
          </p:nvSpPr>
          <p:spPr>
            <a:xfrm>
              <a:off x="2489799" y="2565184"/>
              <a:ext cx="4968893" cy="647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400" dirty="0">
                  <a:solidFill>
                    <a:srgbClr val="FFFFFF"/>
                  </a:solidFill>
                  <a:latin typeface="Times New Roman" panose="02020603050405020304" pitchFamily="18" charset="0"/>
                </a:rPr>
                <a:t>Giới thiệu nhân vật, sự việc và tình huống xảy ra câu chuyện.</a:t>
              </a:r>
              <a:endParaRPr lang="en-US" sz="2400" dirty="0">
                <a:solidFill>
                  <a:srgbClr val="FFFFFF"/>
                </a:solidFill>
              </a:endParaRPr>
            </a:p>
          </p:txBody>
        </p:sp>
      </p:grpSp>
      <p:grpSp>
        <p:nvGrpSpPr>
          <p:cNvPr id="15" name="Group 14"/>
          <p:cNvGrpSpPr>
            <a:grpSpLocks/>
          </p:cNvGrpSpPr>
          <p:nvPr/>
        </p:nvGrpSpPr>
        <p:grpSpPr bwMode="auto">
          <a:xfrm>
            <a:off x="2355851" y="3500438"/>
            <a:ext cx="8245475" cy="1223962"/>
            <a:chOff x="827584" y="3501008"/>
            <a:chExt cx="8244408" cy="1224136"/>
          </a:xfrm>
        </p:grpSpPr>
        <p:sp>
          <p:nvSpPr>
            <p:cNvPr id="9" name="Rectangle 8"/>
            <p:cNvSpPr/>
            <p:nvPr/>
          </p:nvSpPr>
          <p:spPr>
            <a:xfrm>
              <a:off x="2699005" y="4077352"/>
              <a:ext cx="6372987" cy="6477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400" dirty="0">
                  <a:solidFill>
                    <a:srgbClr val="FFFFFF"/>
                  </a:solidFill>
                  <a:latin typeface="Times New Roman" panose="02020603050405020304" pitchFamily="18" charset="0"/>
                </a:rPr>
                <a:t>Kể lại diễn biến sự việc (kết hợp yếu tố miêu tả và biểu cảm.)</a:t>
              </a:r>
              <a:endParaRPr lang="en-US" sz="2400" dirty="0">
                <a:solidFill>
                  <a:srgbClr val="FFFFFF"/>
                </a:solidFill>
              </a:endParaRPr>
            </a:p>
          </p:txBody>
        </p:sp>
        <p:sp>
          <p:nvSpPr>
            <p:cNvPr id="13" name="Rectangle 12"/>
            <p:cNvSpPr/>
            <p:nvPr/>
          </p:nvSpPr>
          <p:spPr>
            <a:xfrm>
              <a:off x="827584" y="3501008"/>
              <a:ext cx="1871421" cy="5763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400" dirty="0">
                  <a:latin typeface="Times New Roman" panose="02020603050405020304" pitchFamily="18" charset="0"/>
                </a:rPr>
                <a:t>b) Thân bài</a:t>
              </a:r>
              <a:endParaRPr lang="en-US" sz="2400" dirty="0"/>
            </a:p>
          </p:txBody>
        </p:sp>
      </p:grpSp>
      <p:grpSp>
        <p:nvGrpSpPr>
          <p:cNvPr id="16" name="Group 15"/>
          <p:cNvGrpSpPr>
            <a:grpSpLocks/>
          </p:cNvGrpSpPr>
          <p:nvPr/>
        </p:nvGrpSpPr>
        <p:grpSpPr bwMode="auto">
          <a:xfrm>
            <a:off x="2351089" y="5300663"/>
            <a:ext cx="6840537" cy="1223962"/>
            <a:chOff x="827584" y="5301208"/>
            <a:chExt cx="6840760" cy="1224136"/>
          </a:xfrm>
        </p:grpSpPr>
        <p:sp>
          <p:nvSpPr>
            <p:cNvPr id="11" name="Rectangle 10"/>
            <p:cNvSpPr/>
            <p:nvPr/>
          </p:nvSpPr>
          <p:spPr>
            <a:xfrm>
              <a:off x="2699307" y="5877552"/>
              <a:ext cx="4969037" cy="64779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400">
                  <a:solidFill>
                    <a:srgbClr val="FFFFFF"/>
                  </a:solidFill>
                  <a:latin typeface="Times New Roman" panose="02020603050405020304" pitchFamily="18" charset="0"/>
                </a:rPr>
                <a:t>Cảm nghĩ của người kể.</a:t>
              </a:r>
              <a:endParaRPr lang="en-US" sz="2400">
                <a:solidFill>
                  <a:srgbClr val="FFFFFF"/>
                </a:solidFill>
              </a:endParaRPr>
            </a:p>
          </p:txBody>
        </p:sp>
        <p:sp>
          <p:nvSpPr>
            <p:cNvPr id="14" name="Rectangle 13"/>
            <p:cNvSpPr/>
            <p:nvPr/>
          </p:nvSpPr>
          <p:spPr>
            <a:xfrm>
              <a:off x="827584" y="5301208"/>
              <a:ext cx="1871723" cy="576344"/>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400">
                  <a:latin typeface="Times New Roman" panose="02020603050405020304" pitchFamily="18" charset="0"/>
                </a:rPr>
                <a:t>c) Kết bài</a:t>
              </a:r>
              <a:endParaRPr lang="en-US" sz="2400"/>
            </a:p>
          </p:txBody>
        </p:sp>
      </p:grpSp>
    </p:spTree>
    <p:extLst>
      <p:ext uri="{BB962C8B-B14F-4D97-AF65-F5344CB8AC3E}">
        <p14:creationId xmlns:p14="http://schemas.microsoft.com/office/powerpoint/2010/main" val="1445843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306369163"/>
              </p:ext>
            </p:extLst>
          </p:nvPr>
        </p:nvGraphicFramePr>
        <p:xfrm>
          <a:off x="1557338" y="1914526"/>
          <a:ext cx="8713787" cy="3832225"/>
        </p:xfrm>
        <a:graphic>
          <a:graphicData uri="http://schemas.openxmlformats.org/drawingml/2006/table">
            <a:tbl>
              <a:tblPr/>
              <a:tblGrid>
                <a:gridCol w="4357687">
                  <a:extLst>
                    <a:ext uri="{9D8B030D-6E8A-4147-A177-3AD203B41FA5}">
                      <a16:colId xmlns="" xmlns:a16="http://schemas.microsoft.com/office/drawing/2014/main" val="20000"/>
                    </a:ext>
                  </a:extLst>
                </a:gridCol>
                <a:gridCol w="4356100">
                  <a:extLst>
                    <a:ext uri="{9D8B030D-6E8A-4147-A177-3AD203B41FA5}">
                      <a16:colId xmlns="" xmlns:a16="http://schemas.microsoft.com/office/drawing/2014/main" val="20001"/>
                    </a:ext>
                  </a:extLst>
                </a:gridCol>
              </a:tblGrid>
              <a:tr h="24161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4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14160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10" name="Rectangle 9"/>
          <p:cNvSpPr>
            <a:spLocks noChangeArrowheads="1"/>
          </p:cNvSpPr>
          <p:nvPr/>
        </p:nvSpPr>
        <p:spPr bwMode="auto">
          <a:xfrm>
            <a:off x="1752601" y="1989139"/>
            <a:ext cx="43227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vi-VN" sz="2300" b="1" u="sng">
                <a:latin typeface="Times New Roman" panose="02020603050405020304" pitchFamily="18" charset="0"/>
                <a:cs typeface="Times New Roman" panose="02020603050405020304" pitchFamily="18" charset="0"/>
              </a:rPr>
              <a:t>Văn tự sự</a:t>
            </a:r>
            <a:endParaRPr lang="vi-VN" altLang="vi-VN" sz="2200" b="1" u="sng">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5992813" y="1938338"/>
            <a:ext cx="0" cy="4083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344150" y="1914526"/>
            <a:ext cx="0" cy="41068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03388" y="1966914"/>
            <a:ext cx="0" cy="4054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03388" y="1978025"/>
            <a:ext cx="8640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673226" y="6010275"/>
            <a:ext cx="8640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3" name="TextBox 19"/>
          <p:cNvSpPr txBox="1">
            <a:spLocks noChangeArrowheads="1"/>
          </p:cNvSpPr>
          <p:nvPr/>
        </p:nvSpPr>
        <p:spPr bwMode="auto">
          <a:xfrm>
            <a:off x="5192713" y="1281114"/>
            <a:ext cx="1695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b="1">
                <a:latin typeface="Times New Roman" panose="02020603050405020304" pitchFamily="18" charset="0"/>
              </a:rPr>
              <a:t>DÀN Ý</a:t>
            </a:r>
            <a:endParaRPr lang="en-US" altLang="en-US" sz="2800" b="1"/>
          </a:p>
        </p:txBody>
      </p:sp>
      <p:sp>
        <p:nvSpPr>
          <p:cNvPr id="21" name="Rectangle 20"/>
          <p:cNvSpPr>
            <a:spLocks noChangeArrowheads="1"/>
          </p:cNvSpPr>
          <p:nvPr/>
        </p:nvSpPr>
        <p:spPr bwMode="auto">
          <a:xfrm>
            <a:off x="1774826" y="2335213"/>
            <a:ext cx="432276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2300">
                <a:latin typeface="Times New Roman" panose="02020603050405020304" pitchFamily="18" charset="0"/>
                <a:cs typeface="Times New Roman" panose="02020603050405020304" pitchFamily="18" charset="0"/>
              </a:rPr>
              <a:t>* Mở bài: Giới thiệu nhân vật, sự việc và tình huống xảy ra câu chuyện.</a:t>
            </a:r>
            <a:endParaRPr lang="vi-VN" altLang="vi-VN" sz="2200">
              <a:latin typeface="Times New Roman" panose="02020603050405020304" pitchFamily="18" charset="0"/>
              <a:cs typeface="Times New Roman" panose="02020603050405020304" pitchFamily="18" charset="0"/>
            </a:endParaRPr>
          </a:p>
        </p:txBody>
      </p:sp>
      <p:sp>
        <p:nvSpPr>
          <p:cNvPr id="22" name="Rectangle 21"/>
          <p:cNvSpPr>
            <a:spLocks noChangeArrowheads="1"/>
          </p:cNvSpPr>
          <p:nvPr/>
        </p:nvSpPr>
        <p:spPr bwMode="auto">
          <a:xfrm>
            <a:off x="1703388" y="3573463"/>
            <a:ext cx="43227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2300">
                <a:latin typeface="Times New Roman" panose="02020603050405020304" pitchFamily="18" charset="0"/>
                <a:cs typeface="Times New Roman" panose="02020603050405020304" pitchFamily="18" charset="0"/>
              </a:rPr>
              <a:t>* Thân bài: Kể lại diễn biến sự việc.</a:t>
            </a:r>
            <a:endParaRPr lang="vi-VN" altLang="vi-VN" sz="2200">
              <a:latin typeface="Times New Roman" panose="02020603050405020304" pitchFamily="18" charset="0"/>
              <a:cs typeface="Times New Roman" panose="02020603050405020304" pitchFamily="18" charset="0"/>
            </a:endParaRPr>
          </a:p>
        </p:txBody>
      </p:sp>
      <p:sp>
        <p:nvSpPr>
          <p:cNvPr id="23" name="Rectangle 22"/>
          <p:cNvSpPr>
            <a:spLocks noChangeArrowheads="1"/>
          </p:cNvSpPr>
          <p:nvPr/>
        </p:nvSpPr>
        <p:spPr bwMode="auto">
          <a:xfrm>
            <a:off x="1703388" y="4694239"/>
            <a:ext cx="43227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2300">
                <a:latin typeface="Times New Roman" panose="02020603050405020304" pitchFamily="18" charset="0"/>
                <a:cs typeface="Times New Roman" panose="02020603050405020304" pitchFamily="18" charset="0"/>
              </a:rPr>
              <a:t>* Kết bài: Cảm nghĩ của người kể.</a:t>
            </a:r>
            <a:endParaRPr lang="vi-VN" altLang="vi-VN" sz="2200">
              <a:latin typeface="Times New Roman" panose="02020603050405020304" pitchFamily="18" charset="0"/>
              <a:cs typeface="Times New Roman" panose="02020603050405020304" pitchFamily="18" charset="0"/>
            </a:endParaRPr>
          </a:p>
        </p:txBody>
      </p:sp>
      <p:sp>
        <p:nvSpPr>
          <p:cNvPr id="24" name="Rectangle 23"/>
          <p:cNvSpPr>
            <a:spLocks noChangeArrowheads="1"/>
          </p:cNvSpPr>
          <p:nvPr/>
        </p:nvSpPr>
        <p:spPr bwMode="auto">
          <a:xfrm>
            <a:off x="6167438" y="1989139"/>
            <a:ext cx="43227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vi-VN" sz="2300" b="1" u="sng">
                <a:latin typeface="Times New Roman" panose="02020603050405020304" pitchFamily="18" charset="0"/>
                <a:cs typeface="Times New Roman" panose="02020603050405020304" pitchFamily="18" charset="0"/>
              </a:rPr>
              <a:t>Văn tự sự ( miêu tả, biểu cảm</a:t>
            </a:r>
            <a:r>
              <a:rPr lang="vi-VN" altLang="vi-VN" sz="2300" b="1">
                <a:latin typeface="Times New Roman" panose="02020603050405020304" pitchFamily="18" charset="0"/>
                <a:cs typeface="Times New Roman" panose="02020603050405020304" pitchFamily="18" charset="0"/>
              </a:rPr>
              <a:t>)</a:t>
            </a:r>
            <a:endParaRPr lang="vi-VN" altLang="vi-VN" sz="2200" b="1">
              <a:latin typeface="Times New Roman" panose="02020603050405020304" pitchFamily="18" charset="0"/>
              <a:cs typeface="Times New Roman" panose="02020603050405020304" pitchFamily="18" charset="0"/>
            </a:endParaRPr>
          </a:p>
        </p:txBody>
      </p:sp>
      <p:sp>
        <p:nvSpPr>
          <p:cNvPr id="25" name="Rectangle 24"/>
          <p:cNvSpPr>
            <a:spLocks noChangeArrowheads="1"/>
          </p:cNvSpPr>
          <p:nvPr/>
        </p:nvSpPr>
        <p:spPr bwMode="auto">
          <a:xfrm>
            <a:off x="6094413" y="2420938"/>
            <a:ext cx="4322762"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2300">
                <a:latin typeface="Times New Roman" panose="02020603050405020304" pitchFamily="18" charset="0"/>
                <a:cs typeface="Times New Roman" panose="02020603050405020304" pitchFamily="18" charset="0"/>
              </a:rPr>
              <a:t>* Mở bài: Giới thiệu nhân vật, sự việc và tình huống xảy ra câu chuyện.</a:t>
            </a:r>
            <a:endParaRPr lang="vi-VN" altLang="vi-VN" sz="2200">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6094413" y="3636963"/>
            <a:ext cx="4322762"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2300">
                <a:latin typeface="Times New Roman" panose="02020603050405020304" pitchFamily="18" charset="0"/>
                <a:cs typeface="Times New Roman" panose="02020603050405020304" pitchFamily="18" charset="0"/>
              </a:rPr>
              <a:t>* Thân bài: Kể lại diễn biến sự việc. ( Kết hợp miêu tả và biểu cảm.)</a:t>
            </a:r>
            <a:endParaRPr lang="vi-VN" altLang="vi-VN" sz="2200">
              <a:latin typeface="Times New Roman" panose="02020603050405020304" pitchFamily="18" charset="0"/>
              <a:cs typeface="Times New Roman" panose="02020603050405020304" pitchFamily="18" charset="0"/>
            </a:endParaRPr>
          </a:p>
        </p:txBody>
      </p:sp>
      <p:sp>
        <p:nvSpPr>
          <p:cNvPr id="27" name="Rectangle 26"/>
          <p:cNvSpPr>
            <a:spLocks noChangeArrowheads="1"/>
          </p:cNvSpPr>
          <p:nvPr/>
        </p:nvSpPr>
        <p:spPr bwMode="auto">
          <a:xfrm>
            <a:off x="6094413" y="4725989"/>
            <a:ext cx="43227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2300">
                <a:latin typeface="Times New Roman" panose="02020603050405020304" pitchFamily="18" charset="0"/>
                <a:cs typeface="Times New Roman" panose="02020603050405020304" pitchFamily="18" charset="0"/>
              </a:rPr>
              <a:t>* Kết bài: Cảm nghĩ của người kể.</a:t>
            </a:r>
            <a:endParaRPr lang="vi-VN" altLang="vi-VN"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688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7"/>
          <p:cNvSpPr>
            <a:spLocks noChangeArrowheads="1" noChangeShapeType="1" noTextEdit="1"/>
          </p:cNvSpPr>
          <p:nvPr/>
        </p:nvSpPr>
        <p:spPr bwMode="auto">
          <a:xfrm>
            <a:off x="4943475" y="1196976"/>
            <a:ext cx="1944688" cy="487363"/>
          </a:xfrm>
          <a:prstGeom prst="rect">
            <a:avLst/>
          </a:prstGeom>
        </p:spPr>
        <p:txBody>
          <a:bodyPr wrap="none" fromWordArt="1">
            <a:prstTxWarp prst="textPlain">
              <a:avLst>
                <a:gd name="adj" fmla="val 49949"/>
              </a:avLst>
            </a:prstTxWarp>
          </a:bodyPr>
          <a:lstStyle/>
          <a:p>
            <a:pPr algn="ctr"/>
            <a:r>
              <a:rPr lang="en-US" sz="1200" b="1" kern="10">
                <a:ln w="12700">
                  <a:solidFill>
                    <a:srgbClr val="EAEAEA"/>
                  </a:solidFill>
                  <a:round/>
                  <a:headEnd/>
                  <a:tailEnd/>
                </a:ln>
                <a:solidFill>
                  <a:srgbClr val="17375E"/>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Ghi nhớ</a:t>
            </a:r>
          </a:p>
        </p:txBody>
      </p:sp>
      <p:sp>
        <p:nvSpPr>
          <p:cNvPr id="8" name="TextBox 7"/>
          <p:cNvSpPr txBox="1"/>
          <p:nvPr/>
        </p:nvSpPr>
        <p:spPr>
          <a:xfrm>
            <a:off x="1919289" y="2244725"/>
            <a:ext cx="8569325" cy="34163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sz="3600">
                <a:solidFill>
                  <a:srgbClr val="000000"/>
                </a:solidFill>
                <a:latin typeface="Times New Roman" panose="02020603050405020304" pitchFamily="18" charset="0"/>
                <a:sym typeface="Wingdings" panose="05000000000000000000" pitchFamily="2" charset="2"/>
              </a:rPr>
              <a:t>Dàn ý của bài văn tự sự kết hợp với miêu tả và biểu cảm chủ yếu vẫn là dàn ý của bài văn tự sự có bố cục ba phần (mở bài, thân bài, kết bài). Tuy vậy, trong từng phần, cần đưa vào các nội dung miêu tả và biểu cảm để dàn ý được hoàn chỉnh hơn.</a:t>
            </a:r>
            <a:endParaRPr lang="en-US" sz="3600">
              <a:solidFill>
                <a:srgbClr val="000000"/>
              </a:solidFill>
            </a:endParaRPr>
          </a:p>
        </p:txBody>
      </p:sp>
    </p:spTree>
    <p:extLst>
      <p:ext uri="{BB962C8B-B14F-4D97-AF65-F5344CB8AC3E}">
        <p14:creationId xmlns:p14="http://schemas.microsoft.com/office/powerpoint/2010/main" val="621947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3988" y="835025"/>
            <a:ext cx="5326062" cy="590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7"/>
          <p:cNvSpPr txBox="1">
            <a:spLocks noChangeArrowheads="1"/>
          </p:cNvSpPr>
          <p:nvPr/>
        </p:nvSpPr>
        <p:spPr bwMode="auto">
          <a:xfrm>
            <a:off x="665018" y="188913"/>
            <a:ext cx="397048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b="1" dirty="0">
                <a:solidFill>
                  <a:srgbClr val="FF0000"/>
                </a:solidFill>
                <a:latin typeface="Times New Roman" panose="02020603050405020304" pitchFamily="18" charset="0"/>
                <a:cs typeface="Times New Roman" panose="02020603050405020304" pitchFamily="18" charset="0"/>
              </a:rPr>
              <a:t>II. Luyện tập</a:t>
            </a:r>
            <a:endParaRPr lang="en-US" altLang="vi-VN" sz="3600" b="1" dirty="0">
              <a:solidFill>
                <a:srgbClr val="FF0000"/>
              </a:solidFill>
              <a:latin typeface="Times New Roman" panose="02020603050405020304" pitchFamily="18" charset="0"/>
              <a:cs typeface="Times New Roman" panose="02020603050405020304" pitchFamily="18" charset="0"/>
            </a:endParaRPr>
          </a:p>
        </p:txBody>
      </p:sp>
      <p:sp>
        <p:nvSpPr>
          <p:cNvPr id="18436" name="TextBox 8"/>
          <p:cNvSpPr txBox="1">
            <a:spLocks noChangeArrowheads="1"/>
          </p:cNvSpPr>
          <p:nvPr/>
        </p:nvSpPr>
        <p:spPr bwMode="auto">
          <a:xfrm>
            <a:off x="568036" y="1125539"/>
            <a:ext cx="43675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2800">
                <a:latin typeface="Times New Roman" panose="02020603050405020304" pitchFamily="18" charset="0"/>
                <a:cs typeface="Times New Roman" panose="02020603050405020304" pitchFamily="18" charset="0"/>
              </a:rPr>
              <a:t>Bài tập 1: Lập dàn ý cho văn bản ‘Cô bé bán diêm’</a:t>
            </a:r>
            <a:endParaRPr lang="en-US" alt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225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p:cNvGrpSpPr>
          <p:nvPr/>
        </p:nvGrpSpPr>
        <p:grpSpPr bwMode="auto">
          <a:xfrm>
            <a:off x="1631951" y="2228851"/>
            <a:ext cx="8856663" cy="1223963"/>
            <a:chOff x="899593" y="1988840"/>
            <a:chExt cx="6559099" cy="1224136"/>
          </a:xfrm>
        </p:grpSpPr>
        <p:sp>
          <p:nvSpPr>
            <p:cNvPr id="2" name="Rectangle 1"/>
            <p:cNvSpPr/>
            <p:nvPr/>
          </p:nvSpPr>
          <p:spPr>
            <a:xfrm>
              <a:off x="899593" y="1988840"/>
              <a:ext cx="1386123" cy="57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400">
                  <a:latin typeface="Times New Roman" panose="02020603050405020304" pitchFamily="18" charset="0"/>
                </a:rPr>
                <a:t>a) Mở bài</a:t>
              </a:r>
              <a:endParaRPr lang="en-US" sz="2400"/>
            </a:p>
          </p:txBody>
        </p:sp>
        <p:sp>
          <p:nvSpPr>
            <p:cNvPr id="3" name="Rectangle 2"/>
            <p:cNvSpPr/>
            <p:nvPr/>
          </p:nvSpPr>
          <p:spPr>
            <a:xfrm>
              <a:off x="2285716" y="2565184"/>
              <a:ext cx="5172976" cy="647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400">
                  <a:solidFill>
                    <a:srgbClr val="FFFFFF"/>
                  </a:solidFill>
                  <a:latin typeface="Times New Roman" panose="02020603050405020304" pitchFamily="18" charset="0"/>
                </a:rPr>
                <a:t>Giới thiệu quang cảnh đêm giao thừa vầ gia cảnh em bé bán diêm</a:t>
              </a:r>
              <a:endParaRPr lang="en-US" sz="2400">
                <a:solidFill>
                  <a:srgbClr val="FFFFFF"/>
                </a:solidFill>
              </a:endParaRPr>
            </a:p>
          </p:txBody>
        </p:sp>
      </p:grpSp>
      <p:grpSp>
        <p:nvGrpSpPr>
          <p:cNvPr id="15" name="Group 14"/>
          <p:cNvGrpSpPr>
            <a:grpSpLocks/>
          </p:cNvGrpSpPr>
          <p:nvPr/>
        </p:nvGrpSpPr>
        <p:grpSpPr bwMode="auto">
          <a:xfrm>
            <a:off x="1644651" y="3573463"/>
            <a:ext cx="8951913" cy="1871662"/>
            <a:chOff x="827584" y="3501008"/>
            <a:chExt cx="8344619" cy="1872208"/>
          </a:xfrm>
        </p:grpSpPr>
        <p:sp>
          <p:nvSpPr>
            <p:cNvPr id="9" name="Rectangle 8"/>
            <p:cNvSpPr/>
            <p:nvPr/>
          </p:nvSpPr>
          <p:spPr>
            <a:xfrm>
              <a:off x="2493844" y="3932934"/>
              <a:ext cx="6678359" cy="14402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400" dirty="0">
                  <a:solidFill>
                    <a:srgbClr val="FFFFFF"/>
                  </a:solidFill>
                  <a:latin typeface="Times New Roman" panose="02020603050405020304" pitchFamily="18" charset="0"/>
                </a:rPr>
                <a:t>Lúc đầu do không bán được diêm nên sợ, không dám về nhà =&gt; tìm chỗ tránh rét =&gt; rét hành hạ. Sau đó, em bật que diêm để sưởi ấm. (kết hợp yếu tố miêu tả, biểu cảm)</a:t>
              </a:r>
              <a:endParaRPr lang="en-US" sz="2400" dirty="0">
                <a:solidFill>
                  <a:srgbClr val="FFFFFF"/>
                </a:solidFill>
              </a:endParaRPr>
            </a:p>
          </p:txBody>
        </p:sp>
        <p:sp>
          <p:nvSpPr>
            <p:cNvPr id="13" name="Rectangle 12"/>
            <p:cNvSpPr/>
            <p:nvPr/>
          </p:nvSpPr>
          <p:spPr>
            <a:xfrm>
              <a:off x="827584" y="3501008"/>
              <a:ext cx="1732852" cy="5764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400">
                  <a:latin typeface="Times New Roman" panose="02020603050405020304" pitchFamily="18" charset="0"/>
                </a:rPr>
                <a:t>b) Thân bài</a:t>
              </a:r>
              <a:endParaRPr lang="en-US" sz="2400"/>
            </a:p>
          </p:txBody>
        </p:sp>
      </p:grpSp>
      <p:grpSp>
        <p:nvGrpSpPr>
          <p:cNvPr id="16" name="Group 15"/>
          <p:cNvGrpSpPr>
            <a:grpSpLocks/>
          </p:cNvGrpSpPr>
          <p:nvPr/>
        </p:nvGrpSpPr>
        <p:grpSpPr bwMode="auto">
          <a:xfrm>
            <a:off x="1614488" y="5589588"/>
            <a:ext cx="9053512" cy="1268412"/>
            <a:chOff x="827585" y="5373216"/>
            <a:chExt cx="6840759" cy="1268760"/>
          </a:xfrm>
        </p:grpSpPr>
        <p:sp>
          <p:nvSpPr>
            <p:cNvPr id="11" name="Rectangle 10"/>
            <p:cNvSpPr/>
            <p:nvPr/>
          </p:nvSpPr>
          <p:spPr>
            <a:xfrm>
              <a:off x="1896341" y="5733677"/>
              <a:ext cx="5772003" cy="9082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FontTx/>
                <a:buChar char="-"/>
                <a:defRPr/>
              </a:pPr>
              <a:r>
                <a:rPr lang="vi-VN" sz="2400" dirty="0">
                  <a:solidFill>
                    <a:srgbClr val="FFFFFF"/>
                  </a:solidFill>
                  <a:latin typeface="Times New Roman" panose="02020603050405020304" pitchFamily="18" charset="0"/>
                </a:rPr>
                <a:t>Cô bé chết vì rét.</a:t>
              </a:r>
            </a:p>
            <a:p>
              <a:pPr algn="ctr" eaLnBrk="1" hangingPunct="1">
                <a:buFontTx/>
                <a:buChar char="-"/>
                <a:defRPr/>
              </a:pPr>
              <a:r>
                <a:rPr lang="vi-VN" sz="2400" dirty="0">
                  <a:solidFill>
                    <a:srgbClr val="FFFFFF"/>
                  </a:solidFill>
                  <a:latin typeface="Times New Roman" panose="02020603050405020304" pitchFamily="18" charset="0"/>
                </a:rPr>
                <a:t>Mọi người không ai biết điều kì diệu mà em đã trông thấy</a:t>
              </a:r>
              <a:endParaRPr lang="en-US" sz="2400" dirty="0">
                <a:solidFill>
                  <a:srgbClr val="FFFFFF"/>
                </a:solidFill>
              </a:endParaRPr>
            </a:p>
          </p:txBody>
        </p:sp>
        <p:sp>
          <p:nvSpPr>
            <p:cNvPr id="14" name="Rectangle 13"/>
            <p:cNvSpPr/>
            <p:nvPr/>
          </p:nvSpPr>
          <p:spPr>
            <a:xfrm>
              <a:off x="827585" y="5373216"/>
              <a:ext cx="1068756" cy="5764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vi-VN" sz="2400" dirty="0">
                  <a:latin typeface="Times New Roman" panose="02020603050405020304" pitchFamily="18" charset="0"/>
                </a:rPr>
                <a:t>c) Kết bài</a:t>
              </a:r>
              <a:endParaRPr lang="en-US" sz="2400" dirty="0"/>
            </a:p>
          </p:txBody>
        </p:sp>
      </p:grpSp>
      <p:sp>
        <p:nvSpPr>
          <p:cNvPr id="19461" name="TextBox 16"/>
          <p:cNvSpPr txBox="1">
            <a:spLocks noChangeArrowheads="1"/>
          </p:cNvSpPr>
          <p:nvPr/>
        </p:nvSpPr>
        <p:spPr bwMode="auto">
          <a:xfrm>
            <a:off x="1919289" y="1014414"/>
            <a:ext cx="835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b="1" dirty="0">
                <a:latin typeface="Times New Roman" panose="02020603050405020304" pitchFamily="18" charset="0"/>
              </a:rPr>
              <a:t>Bài tập 1: Lập dàn ý cho văn bản “Cô bé bán diêm”</a:t>
            </a:r>
            <a:endParaRPr lang="en-US" altLang="en-US" sz="2800" b="1" dirty="0"/>
          </a:p>
        </p:txBody>
      </p:sp>
    </p:spTree>
    <p:extLst>
      <p:ext uri="{BB962C8B-B14F-4D97-AF65-F5344CB8AC3E}">
        <p14:creationId xmlns:p14="http://schemas.microsoft.com/office/powerpoint/2010/main" val="344559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a:spLocks noChangeArrowheads="1"/>
          </p:cNvSpPr>
          <p:nvPr/>
        </p:nvSpPr>
        <p:spPr bwMode="auto">
          <a:xfrm>
            <a:off x="1558926" y="587376"/>
            <a:ext cx="5946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400" b="1" dirty="0">
                <a:solidFill>
                  <a:srgbClr val="FF0000"/>
                </a:solidFill>
                <a:latin typeface="Times New Roman" panose="02020603050405020304" pitchFamily="18" charset="0"/>
              </a:rPr>
              <a:t>II. Luyện tập.</a:t>
            </a:r>
            <a:endParaRPr lang="en-US" altLang="en-US" sz="2400" b="1" dirty="0">
              <a:solidFill>
                <a:srgbClr val="FF0000"/>
              </a:solidFill>
            </a:endParaRPr>
          </a:p>
        </p:txBody>
      </p:sp>
      <p:grpSp>
        <p:nvGrpSpPr>
          <p:cNvPr id="12" name="Group 11"/>
          <p:cNvGrpSpPr>
            <a:grpSpLocks/>
          </p:cNvGrpSpPr>
          <p:nvPr/>
        </p:nvGrpSpPr>
        <p:grpSpPr bwMode="auto">
          <a:xfrm>
            <a:off x="1631951" y="2228850"/>
            <a:ext cx="8856663" cy="1200150"/>
            <a:chOff x="899593" y="1988840"/>
            <a:chExt cx="6559099" cy="1200263"/>
          </a:xfrm>
        </p:grpSpPr>
        <p:sp>
          <p:nvSpPr>
            <p:cNvPr id="2" name="Rectangle 1"/>
            <p:cNvSpPr/>
            <p:nvPr/>
          </p:nvSpPr>
          <p:spPr>
            <a:xfrm>
              <a:off x="899593" y="1988840"/>
              <a:ext cx="1173325" cy="576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sz="2400">
                  <a:latin typeface="Times New Roman" panose="02020603050405020304" pitchFamily="18" charset="0"/>
                </a:rPr>
                <a:t>a) Mở bài</a:t>
              </a:r>
              <a:endParaRPr lang="en-US" sz="2400"/>
            </a:p>
          </p:txBody>
        </p:sp>
        <p:sp>
          <p:nvSpPr>
            <p:cNvPr id="3" name="Rectangle 2"/>
            <p:cNvSpPr/>
            <p:nvPr/>
          </p:nvSpPr>
          <p:spPr>
            <a:xfrm>
              <a:off x="2072918" y="2541342"/>
              <a:ext cx="5385774" cy="647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sz="2400">
                  <a:solidFill>
                    <a:srgbClr val="FFFFFF"/>
                  </a:solidFill>
                  <a:latin typeface="Times New Roman" panose="02020603050405020304" pitchFamily="18" charset="0"/>
                </a:rPr>
                <a:t>Giới thiệu bạn mình là ai? Kỉ niệm nào với người bạn đó khiến mình xúc động nhất?</a:t>
              </a:r>
              <a:endParaRPr lang="en-US" sz="2400">
                <a:solidFill>
                  <a:srgbClr val="FFFFFF"/>
                </a:solidFill>
              </a:endParaRPr>
            </a:p>
          </p:txBody>
        </p:sp>
      </p:grpSp>
      <p:grpSp>
        <p:nvGrpSpPr>
          <p:cNvPr id="15" name="Group 14"/>
          <p:cNvGrpSpPr>
            <a:grpSpLocks/>
          </p:cNvGrpSpPr>
          <p:nvPr/>
        </p:nvGrpSpPr>
        <p:grpSpPr bwMode="auto">
          <a:xfrm>
            <a:off x="1558925" y="3573463"/>
            <a:ext cx="9037638" cy="1871662"/>
            <a:chOff x="827584" y="3501008"/>
            <a:chExt cx="8423603" cy="1872208"/>
          </a:xfrm>
        </p:grpSpPr>
        <p:sp>
          <p:nvSpPr>
            <p:cNvPr id="9" name="Rectangle 8"/>
            <p:cNvSpPr/>
            <p:nvPr/>
          </p:nvSpPr>
          <p:spPr>
            <a:xfrm>
              <a:off x="2572083" y="3932934"/>
              <a:ext cx="6679104" cy="14402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Tx/>
                <a:buChar char="-"/>
                <a:defRPr/>
              </a:pPr>
              <a:r>
                <a:rPr lang="vi-VN" sz="2400">
                  <a:solidFill>
                    <a:srgbClr val="FFFFFF"/>
                  </a:solidFill>
                  <a:latin typeface="Times New Roman" panose="02020603050405020304" pitchFamily="18" charset="0"/>
                </a:rPr>
                <a:t>Kể về kỉ niệm đó:</a:t>
              </a:r>
            </a:p>
            <a:p>
              <a:pPr eaLnBrk="1" hangingPunct="1">
                <a:defRPr/>
              </a:pPr>
              <a:r>
                <a:rPr lang="vi-VN" sz="2400">
                  <a:solidFill>
                    <a:srgbClr val="FFFFFF"/>
                  </a:solidFill>
                  <a:latin typeface="Times New Roman" panose="02020603050405020304" pitchFamily="18" charset="0"/>
                </a:rPr>
                <a:t>+ Xảy ra ở đâu? Lúc nào? Với những ai?</a:t>
              </a:r>
            </a:p>
            <a:p>
              <a:pPr eaLnBrk="1" hangingPunct="1">
                <a:defRPr/>
              </a:pPr>
              <a:r>
                <a:rPr lang="vi-VN" sz="2400">
                  <a:solidFill>
                    <a:srgbClr val="FFFFFF"/>
                  </a:solidFill>
                  <a:latin typeface="Times New Roman" panose="02020603050405020304" pitchFamily="18" charset="0"/>
                </a:rPr>
                <a:t>+ Sự việc chính và các chi tiết.</a:t>
              </a:r>
            </a:p>
            <a:p>
              <a:pPr eaLnBrk="1" hangingPunct="1">
                <a:defRPr/>
              </a:pPr>
              <a:r>
                <a:rPr lang="vi-VN" sz="2400">
                  <a:solidFill>
                    <a:srgbClr val="FFFFFF"/>
                  </a:solidFill>
                  <a:latin typeface="Times New Roman" panose="02020603050405020304" pitchFamily="18" charset="0"/>
                </a:rPr>
                <a:t>+ Điều gì khiến em xúc động? Xúc động như thế nào?</a:t>
              </a:r>
              <a:endParaRPr lang="en-US" sz="2400">
                <a:solidFill>
                  <a:srgbClr val="FFFFFF"/>
                </a:solidFill>
              </a:endParaRPr>
            </a:p>
          </p:txBody>
        </p:sp>
        <p:sp>
          <p:nvSpPr>
            <p:cNvPr id="13" name="Rectangle 12"/>
            <p:cNvSpPr/>
            <p:nvPr/>
          </p:nvSpPr>
          <p:spPr>
            <a:xfrm>
              <a:off x="827584" y="3501008"/>
              <a:ext cx="1732661" cy="5764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sz="2400">
                  <a:latin typeface="Times New Roman" panose="02020603050405020304" pitchFamily="18" charset="0"/>
                </a:rPr>
                <a:t>b) Thân bài</a:t>
              </a:r>
              <a:endParaRPr lang="en-US" sz="2400"/>
            </a:p>
          </p:txBody>
        </p:sp>
      </p:grpSp>
      <p:grpSp>
        <p:nvGrpSpPr>
          <p:cNvPr id="16" name="Group 15"/>
          <p:cNvGrpSpPr>
            <a:grpSpLocks/>
          </p:cNvGrpSpPr>
          <p:nvPr/>
        </p:nvGrpSpPr>
        <p:grpSpPr bwMode="auto">
          <a:xfrm>
            <a:off x="1614488" y="5445126"/>
            <a:ext cx="9053512" cy="1368425"/>
            <a:chOff x="827585" y="5229200"/>
            <a:chExt cx="6840759" cy="1368152"/>
          </a:xfrm>
        </p:grpSpPr>
        <p:sp>
          <p:nvSpPr>
            <p:cNvPr id="11" name="Rectangle 10"/>
            <p:cNvSpPr/>
            <p:nvPr/>
          </p:nvSpPr>
          <p:spPr>
            <a:xfrm>
              <a:off x="1896341" y="5805348"/>
              <a:ext cx="5772003" cy="7920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Tx/>
                <a:buChar char="-"/>
                <a:defRPr/>
              </a:pPr>
              <a:r>
                <a:rPr lang="vi-VN" sz="2400">
                  <a:solidFill>
                    <a:srgbClr val="FFFFFF"/>
                  </a:solidFill>
                  <a:latin typeface="Times New Roman" panose="02020603050405020304" pitchFamily="18" charset="0"/>
                </a:rPr>
                <a:t>Em suy nghĩ gì về kỉ niệm đó?</a:t>
              </a:r>
              <a:endParaRPr lang="en-US" sz="2400">
                <a:solidFill>
                  <a:srgbClr val="FFFFFF"/>
                </a:solidFill>
              </a:endParaRPr>
            </a:p>
          </p:txBody>
        </p:sp>
        <p:sp>
          <p:nvSpPr>
            <p:cNvPr id="14" name="Rectangle 13"/>
            <p:cNvSpPr/>
            <p:nvPr/>
          </p:nvSpPr>
          <p:spPr>
            <a:xfrm>
              <a:off x="827585" y="5229200"/>
              <a:ext cx="1068756" cy="5761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vi-VN" sz="2400" dirty="0">
                  <a:latin typeface="Times New Roman" panose="02020603050405020304" pitchFamily="18" charset="0"/>
                </a:rPr>
                <a:t>c) Kết bài</a:t>
              </a:r>
              <a:endParaRPr lang="en-US" sz="2400" dirty="0"/>
            </a:p>
          </p:txBody>
        </p:sp>
      </p:grpSp>
      <p:sp>
        <p:nvSpPr>
          <p:cNvPr id="20486" name="TextBox 16"/>
          <p:cNvSpPr txBox="1">
            <a:spLocks noChangeArrowheads="1"/>
          </p:cNvSpPr>
          <p:nvPr/>
        </p:nvSpPr>
        <p:spPr bwMode="auto">
          <a:xfrm>
            <a:off x="1524000" y="125095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400" b="1" dirty="0">
                <a:latin typeface="Times New Roman" panose="02020603050405020304" pitchFamily="18" charset="0"/>
              </a:rPr>
              <a:t>Bài tập 2: Lập dàn ý cho đề sau: Hãy kể về một kỉ niệm với người bạn tuổi thơ khiến em xúc động và nhớ mãi</a:t>
            </a:r>
            <a:endParaRPr lang="en-US" altLang="en-US" sz="2400" b="1" dirty="0"/>
          </a:p>
        </p:txBody>
      </p:sp>
    </p:spTree>
    <p:extLst>
      <p:ext uri="{BB962C8B-B14F-4D97-AF65-F5344CB8AC3E}">
        <p14:creationId xmlns:p14="http://schemas.microsoft.com/office/powerpoint/2010/main" val="1607857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HƯỚNG DẪN VỀ NHÀ</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2160589"/>
            <a:ext cx="10655684" cy="3880773"/>
          </a:xfrm>
        </p:spPr>
        <p:txBody>
          <a:bodyPr>
            <a:normAutofit/>
          </a:bodyPr>
          <a:lstStyle/>
          <a:p>
            <a:pPr marL="0" indent="0">
              <a:buNone/>
            </a:pPr>
            <a:r>
              <a:rPr lang="en-US" sz="3200" dirty="0" err="1" smtClean="0">
                <a:solidFill>
                  <a:schemeClr val="tx1"/>
                </a:solidFill>
                <a:latin typeface="Times New Roman" panose="02020603050405020304" pitchFamily="18" charset="0"/>
                <a:cs typeface="Times New Roman" panose="02020603050405020304" pitchFamily="18" charset="0"/>
              </a:rPr>
              <a:t>Học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bài</a:t>
            </a:r>
            <a:endParaRPr lang="en-US" sz="32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3200" dirty="0" err="1" smtClean="0">
                <a:solidFill>
                  <a:schemeClr val="tx1"/>
                </a:solidFill>
                <a:latin typeface="Times New Roman" panose="02020603050405020304" pitchFamily="18" charset="0"/>
                <a:cs typeface="Times New Roman" panose="02020603050405020304" pitchFamily="18" charset="0"/>
              </a:rPr>
              <a:t>Hoàn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thiện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bài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tập</a:t>
            </a:r>
            <a:endParaRPr lang="en-US" sz="32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3200" dirty="0" err="1" smtClean="0">
                <a:solidFill>
                  <a:schemeClr val="tx1"/>
                </a:solidFill>
                <a:latin typeface="Times New Roman" panose="02020603050405020304" pitchFamily="18" charset="0"/>
                <a:cs typeface="Times New Roman" panose="02020603050405020304" pitchFamily="18" charset="0"/>
              </a:rPr>
              <a:t>Chuẩn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bị</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bài</a:t>
            </a:r>
            <a:r>
              <a:rPr lang="en-US" sz="3200" dirty="0" smtClean="0">
                <a:solidFill>
                  <a:schemeClr val="tx1"/>
                </a:solidFill>
                <a:latin typeface="Times New Roman" panose="02020603050405020304" pitchFamily="18" charset="0"/>
                <a:cs typeface="Times New Roman" panose="02020603050405020304" pitchFamily="18" charset="0"/>
              </a:rPr>
              <a:t>: TIẾT 48 TÌM HIỂU CHIUNG VỀ VĂN BẢN THUYẾT MINH, PHƯƠNG PHÁP THUYẾT MINH, ĐỀ VĂN VÀ CÁCH LÀM VĂN THUYẾT MINH</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328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717567" y="941934"/>
            <a:ext cx="1971331" cy="646113"/>
          </a:xfrm>
          <a:prstGeom prst="rect">
            <a:avLst/>
          </a:prstGeom>
          <a:noFill/>
        </p:spPr>
        <p:txBody>
          <a:bodyPr wrap="square">
            <a:spAutoFit/>
          </a:bodyPr>
          <a:lstStyle>
            <a:lvl1pPr defTabSz="685800">
              <a:defRPr>
                <a:solidFill>
                  <a:schemeClr val="tx1"/>
                </a:solidFill>
                <a:latin typeface="Calibri" panose="020F0502020204030204" pitchFamily="34" charset="0"/>
                <a:cs typeface="Arial" panose="020B0604020202020204" pitchFamily="34" charset="0"/>
              </a:defRPr>
            </a:lvl1pPr>
            <a:lvl2pPr marL="742950" indent="-285750" defTabSz="685800">
              <a:defRPr>
                <a:solidFill>
                  <a:schemeClr val="tx1"/>
                </a:solidFill>
                <a:latin typeface="Calibri" panose="020F0502020204030204" pitchFamily="34" charset="0"/>
                <a:cs typeface="Arial" panose="020B0604020202020204" pitchFamily="34" charset="0"/>
              </a:defRPr>
            </a:lvl2pPr>
            <a:lvl3pPr marL="1143000" indent="-228600" defTabSz="685800">
              <a:defRPr>
                <a:solidFill>
                  <a:schemeClr val="tx1"/>
                </a:solidFill>
                <a:latin typeface="Calibri" panose="020F0502020204030204" pitchFamily="34" charset="0"/>
                <a:cs typeface="Arial" panose="020B0604020202020204" pitchFamily="34" charset="0"/>
              </a:defRPr>
            </a:lvl3pPr>
            <a:lvl4pPr marL="1600200" indent="-228600" defTabSz="685800">
              <a:defRPr>
                <a:solidFill>
                  <a:schemeClr val="tx1"/>
                </a:solidFill>
                <a:latin typeface="Calibri" panose="020F0502020204030204" pitchFamily="34" charset="0"/>
                <a:cs typeface="Arial" panose="020B0604020202020204" pitchFamily="34" charset="0"/>
              </a:defRPr>
            </a:lvl4pPr>
            <a:lvl5pPr marL="2057400" indent="-228600" defTabSz="685800">
              <a:defRPr>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sz="36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 46</a:t>
            </a:r>
            <a:r>
              <a:rPr lang="vi-VN" sz="36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sz="3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1524000" y="1706295"/>
            <a:ext cx="8058411" cy="1077218"/>
          </a:xfrm>
          <a:prstGeom prst="rect">
            <a:avLst/>
          </a:prstGeom>
          <a:scene3d>
            <a:camera prst="perspectiveFront"/>
            <a:lightRig rig="threePt" dir="t"/>
          </a:scene3d>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spcBef>
                <a:spcPct val="20000"/>
              </a:spcBef>
              <a:buFont typeface="Arial" panose="020B0604020202020204" pitchFamily="34" charset="0"/>
              <a:buNone/>
              <a:defRPr/>
            </a:pPr>
            <a:r>
              <a:rPr lang="vi-VN" altLang="vi-VN" sz="3200" b="1" dirty="0">
                <a:solidFill>
                  <a:srgbClr val="FF3300"/>
                </a:solidFill>
                <a:latin typeface="Times New Roman" panose="02020603050405020304" pitchFamily="18" charset="0"/>
                <a:cs typeface="Times New Roman" panose="02020603050405020304" pitchFamily="18" charset="0"/>
              </a:rPr>
              <a:t>LẬP DÀN Ý CHO BÀI VĂN TỰ SỰ KẾT HỢP </a:t>
            </a:r>
            <a:r>
              <a:rPr lang="vi-VN" altLang="vi-VN" sz="3200" b="1" dirty="0" smtClean="0">
                <a:solidFill>
                  <a:srgbClr val="FF3300"/>
                </a:solidFill>
                <a:latin typeface="Times New Roman" panose="02020603050405020304" pitchFamily="18" charset="0"/>
                <a:cs typeface="Times New Roman" panose="02020603050405020304" pitchFamily="18" charset="0"/>
              </a:rPr>
              <a:t>MIÊU </a:t>
            </a:r>
            <a:r>
              <a:rPr lang="vi-VN" altLang="vi-VN" sz="3200" b="1" dirty="0">
                <a:solidFill>
                  <a:srgbClr val="FF3300"/>
                </a:solidFill>
                <a:latin typeface="Times New Roman" panose="02020603050405020304" pitchFamily="18" charset="0"/>
                <a:cs typeface="Times New Roman" panose="02020603050405020304" pitchFamily="18" charset="0"/>
              </a:rPr>
              <a:t>TẢ VÀ BIỂU CẢM</a:t>
            </a:r>
            <a:endParaRPr lang="en-US" altLang="vi-VN" sz="3200" b="1" dirty="0">
              <a:solidFill>
                <a:srgbClr val="FF33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839238" y="295603"/>
            <a:ext cx="7427934" cy="646331"/>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PHÒNG </a:t>
            </a:r>
            <a:r>
              <a:rPr lang="en-US" b="1" dirty="0" smtClean="0">
                <a:solidFill>
                  <a:srgbClr val="FF0000"/>
                </a:solidFill>
                <a:latin typeface="Times New Roman" pitchFamily="18" charset="0"/>
                <a:cs typeface="Times New Roman" pitchFamily="18" charset="0"/>
              </a:rPr>
              <a:t>GD&amp;ĐT HUYỆN THANH TRÌ</a:t>
            </a:r>
          </a:p>
          <a:p>
            <a:pPr algn="ctr"/>
            <a:r>
              <a:rPr lang="en-US" b="1" dirty="0" smtClean="0">
                <a:solidFill>
                  <a:srgbClr val="FF0000"/>
                </a:solidFill>
                <a:latin typeface="Times New Roman" pitchFamily="18" charset="0"/>
                <a:cs typeface="Times New Roman" pitchFamily="18" charset="0"/>
              </a:rPr>
              <a:t>TRƯỜNG THCS NGỌC HỒI</a:t>
            </a:r>
            <a:endParaRPr lang="en-US" b="1" dirty="0">
              <a:solidFill>
                <a:srgbClr val="FF0000"/>
              </a:solidFill>
              <a:latin typeface="Times New Roman" pitchFamily="18" charset="0"/>
              <a:cs typeface="Times New Roman" pitchFamily="18" charset="0"/>
            </a:endParaRPr>
          </a:p>
        </p:txBody>
      </p:sp>
      <p:sp>
        <p:nvSpPr>
          <p:cNvPr id="3" name="TextBox 2"/>
          <p:cNvSpPr txBox="1"/>
          <p:nvPr/>
        </p:nvSpPr>
        <p:spPr>
          <a:xfrm>
            <a:off x="3007517" y="3015177"/>
            <a:ext cx="4997885"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MÔN: NGỮ VĂN</a:t>
            </a:r>
          </a:p>
          <a:p>
            <a:pPr algn="ctr"/>
            <a:r>
              <a:rPr lang="en-US" b="1" dirty="0" smtClean="0">
                <a:latin typeface="Times New Roman" pitchFamily="18" charset="0"/>
                <a:cs typeface="Times New Roman" pitchFamily="18" charset="0"/>
              </a:rPr>
              <a:t>LỚP : 8A1</a:t>
            </a:r>
          </a:p>
          <a:p>
            <a:pPr algn="ctr"/>
            <a:r>
              <a:rPr lang="en-US" b="1" dirty="0" smtClean="0">
                <a:latin typeface="Times New Roman" pitchFamily="18" charset="0"/>
                <a:cs typeface="Times New Roman" pitchFamily="18" charset="0"/>
              </a:rPr>
              <a:t>GIÁO VIÊN: NGUYỄN THỊ NGẦN</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652086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54183" y="1608139"/>
            <a:ext cx="8211994"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b="1" dirty="0">
                <a:latin typeface="Times New Roman" panose="02020603050405020304" pitchFamily="18" charset="0"/>
              </a:rPr>
              <a:t>1. Tìm hiểu dàn ý của bài văn tự sự</a:t>
            </a:r>
            <a:endParaRPr lang="en-US" altLang="en-US" sz="2800" b="1" dirty="0"/>
          </a:p>
        </p:txBody>
      </p:sp>
      <p:sp>
        <p:nvSpPr>
          <p:cNvPr id="6" name="TextBox 5"/>
          <p:cNvSpPr txBox="1">
            <a:spLocks noChangeArrowheads="1"/>
          </p:cNvSpPr>
          <p:nvPr/>
        </p:nvSpPr>
        <p:spPr bwMode="auto">
          <a:xfrm>
            <a:off x="429491" y="1016000"/>
            <a:ext cx="604592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b="1" dirty="0">
                <a:solidFill>
                  <a:srgbClr val="FF0000"/>
                </a:solidFill>
                <a:latin typeface="Times New Roman" panose="02020603050405020304" pitchFamily="18" charset="0"/>
              </a:rPr>
              <a:t>I. Dàn ý của bài văn tự sự</a:t>
            </a:r>
            <a:endParaRPr lang="en-US" altLang="en-US" sz="2800" b="1" dirty="0">
              <a:solidFill>
                <a:srgbClr val="FF0000"/>
              </a:solidFill>
            </a:endParaRPr>
          </a:p>
        </p:txBody>
      </p:sp>
      <p:sp>
        <p:nvSpPr>
          <p:cNvPr id="7" name="TextBox 6"/>
          <p:cNvSpPr txBox="1">
            <a:spLocks noChangeArrowheads="1"/>
          </p:cNvSpPr>
          <p:nvPr/>
        </p:nvSpPr>
        <p:spPr bwMode="auto">
          <a:xfrm>
            <a:off x="1066801" y="2193925"/>
            <a:ext cx="9853614"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err="1" smtClean="0">
                <a:latin typeface="Times New Roman" panose="02020603050405020304" pitchFamily="18" charset="0"/>
              </a:rPr>
              <a:t>Tìm</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hiểu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ngữ</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liệu</a:t>
            </a:r>
            <a:r>
              <a:rPr lang="vi-VN" altLang="en-US" sz="2800" dirty="0" smtClean="0">
                <a:latin typeface="Times New Roman" panose="02020603050405020304" pitchFamily="18" charset="0"/>
              </a:rPr>
              <a:t>: </a:t>
            </a:r>
            <a:r>
              <a:rPr lang="vi-VN" altLang="en-US" sz="2800" dirty="0">
                <a:latin typeface="Times New Roman" panose="02020603050405020304" pitchFamily="18" charset="0"/>
              </a:rPr>
              <a:t>Văn bản  </a:t>
            </a:r>
            <a:r>
              <a:rPr lang="vi-VN" altLang="en-US" sz="2800" b="1" dirty="0">
                <a:latin typeface="Times New Roman" panose="02020603050405020304" pitchFamily="18" charset="0"/>
              </a:rPr>
              <a:t>“MÓN QUÀ SINH NHẬT” </a:t>
            </a:r>
            <a:endParaRPr lang="en-US" altLang="en-US" sz="2800" b="1"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2924176"/>
            <a:ext cx="463708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852738"/>
            <a:ext cx="41910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3"/>
          <p:cNvSpPr txBox="1">
            <a:spLocks noChangeArrowheads="1"/>
          </p:cNvSpPr>
          <p:nvPr/>
        </p:nvSpPr>
        <p:spPr bwMode="auto">
          <a:xfrm>
            <a:off x="429491" y="1"/>
            <a:ext cx="1120832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vi-VN" sz="2400" b="1" dirty="0" smtClean="0">
                <a:solidFill>
                  <a:srgbClr val="FF3300"/>
                </a:solidFill>
                <a:latin typeface="Times New Roman" panose="02020603050405020304" pitchFamily="18" charset="0"/>
                <a:cs typeface="Times New Roman" panose="02020603050405020304" pitchFamily="18" charset="0"/>
              </a:rPr>
              <a:t>TIẾT 46 </a:t>
            </a:r>
            <a:r>
              <a:rPr lang="vi-VN" altLang="vi-VN" sz="2400" b="1" dirty="0" smtClean="0">
                <a:solidFill>
                  <a:srgbClr val="FF3300"/>
                </a:solidFill>
                <a:latin typeface="Times New Roman" panose="02020603050405020304" pitchFamily="18" charset="0"/>
                <a:cs typeface="Times New Roman" panose="02020603050405020304" pitchFamily="18" charset="0"/>
              </a:rPr>
              <a:t>LẬP </a:t>
            </a:r>
            <a:r>
              <a:rPr lang="vi-VN" altLang="vi-VN" sz="2400" b="1" dirty="0">
                <a:solidFill>
                  <a:srgbClr val="FF3300"/>
                </a:solidFill>
                <a:latin typeface="Times New Roman" panose="02020603050405020304" pitchFamily="18" charset="0"/>
                <a:cs typeface="Times New Roman" panose="02020603050405020304" pitchFamily="18" charset="0"/>
              </a:rPr>
              <a:t>DÀN Ý CHO BÀI VĂN TỰ SỰ KẾT HỢP </a:t>
            </a:r>
          </a:p>
          <a:p>
            <a:pPr algn="ctr" eaLnBrk="1" hangingPunct="1">
              <a:buFont typeface="Arial" panose="020B0604020202020204" pitchFamily="34" charset="0"/>
              <a:buNone/>
            </a:pPr>
            <a:r>
              <a:rPr lang="vi-VN" altLang="vi-VN" sz="2400" b="1" dirty="0">
                <a:solidFill>
                  <a:srgbClr val="FF3300"/>
                </a:solidFill>
                <a:latin typeface="Times New Roman" panose="02020603050405020304" pitchFamily="18" charset="0"/>
                <a:cs typeface="Times New Roman" panose="02020603050405020304" pitchFamily="18" charset="0"/>
              </a:rPr>
              <a:t>MIÊU TẢ VÀ BIỂU CẢM</a:t>
            </a:r>
            <a:endParaRPr lang="en-US" altLang="vi-VN" sz="2400" b="1" dirty="0">
              <a:solidFill>
                <a:srgbClr val="FF330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668464" y="836613"/>
            <a:ext cx="89995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386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188914"/>
            <a:ext cx="9277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b="1" dirty="0">
                <a:latin typeface="Times New Roman" panose="02020603050405020304" pitchFamily="18" charset="0"/>
              </a:rPr>
              <a:t>a</a:t>
            </a:r>
            <a:r>
              <a:rPr lang="vi-VN" altLang="en-US" sz="2400" b="1" dirty="0">
                <a:latin typeface="Times New Roman" panose="02020603050405020304" pitchFamily="18" charset="0"/>
              </a:rPr>
              <a:t>) Tìm hiểu bố cục bài văn</a:t>
            </a:r>
            <a:endParaRPr lang="en-US" altLang="en-US" sz="2400" b="1" dirty="0"/>
          </a:p>
        </p:txBody>
      </p:sp>
      <p:sp>
        <p:nvSpPr>
          <p:cNvPr id="8" name="Rectangle 7"/>
          <p:cNvSpPr>
            <a:spLocks noChangeArrowheads="1"/>
          </p:cNvSpPr>
          <p:nvPr/>
        </p:nvSpPr>
        <p:spPr bwMode="auto">
          <a:xfrm>
            <a:off x="568037" y="692151"/>
            <a:ext cx="918397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400" dirty="0">
                <a:latin typeface="Times New Roman" panose="02020603050405020304" pitchFamily="18" charset="0"/>
              </a:rPr>
              <a:t>* Thảo luận (3 phút):</a:t>
            </a:r>
            <a:endParaRPr lang="en-US" altLang="en-US" sz="2400" dirty="0"/>
          </a:p>
        </p:txBody>
      </p:sp>
      <p:graphicFrame>
        <p:nvGraphicFramePr>
          <p:cNvPr id="20" name="Table 19"/>
          <p:cNvGraphicFramePr>
            <a:graphicFrameLocks noGrp="1"/>
          </p:cNvGraphicFramePr>
          <p:nvPr>
            <p:extLst>
              <p:ext uri="{D42A27DB-BD31-4B8C-83A1-F6EECF244321}">
                <p14:modId xmlns:p14="http://schemas.microsoft.com/office/powerpoint/2010/main" val="3313992469"/>
              </p:ext>
            </p:extLst>
          </p:nvPr>
        </p:nvGraphicFramePr>
        <p:xfrm>
          <a:off x="1500620" y="1196975"/>
          <a:ext cx="8643938" cy="5214938"/>
        </p:xfrm>
        <a:graphic>
          <a:graphicData uri="http://schemas.openxmlformats.org/drawingml/2006/table">
            <a:tbl>
              <a:tblPr/>
              <a:tblGrid>
                <a:gridCol w="4321969">
                  <a:extLst>
                    <a:ext uri="{9D8B030D-6E8A-4147-A177-3AD203B41FA5}">
                      <a16:colId xmlns="" xmlns:a16="http://schemas.microsoft.com/office/drawing/2014/main" val="20000"/>
                    </a:ext>
                  </a:extLst>
                </a:gridCol>
                <a:gridCol w="4321969">
                  <a:extLst>
                    <a:ext uri="{9D8B030D-6E8A-4147-A177-3AD203B41FA5}">
                      <a16:colId xmlns="" xmlns:a16="http://schemas.microsoft.com/office/drawing/2014/main" val="20001"/>
                    </a:ext>
                  </a:extLst>
                </a:gridCol>
              </a:tblGrid>
              <a:tr h="30178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Tổ 1: </a:t>
                      </a:r>
                    </a:p>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Xác định 3 phần: Mở bài, thân bài, kết bài của bài văn? Nêu nội dung chính của mỗi phần?</a:t>
                      </a:r>
                      <a:endParaRPr kumimoji="0" lang="en-US" sz="24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marL="91433" marR="91433"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Tổ 2:</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vi-VN"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Truyện kể về ai? Ai là người kể chuyện?</a:t>
                      </a:r>
                    </a:p>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Câu chuyện xảy ra ở đâu? Vào lúc nào?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vi-VN"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Trong hoàn cảnh nào?chuyện xảy ra với ai ? Có những nhân vật  nào?</a:t>
                      </a:r>
                      <a:endParaRPr kumimoji="0" lang="en-US" sz="24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marL="91433" marR="91433"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2197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Tổ 3: </a:t>
                      </a:r>
                    </a:p>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Câu chuyện diễn ra như thế nào?(mở đầu nêu vấn đề gì?diễn biến,đỉnh điểm? Kết thúc? Điều gì tạo nên sự bất ngờ?)</a:t>
                      </a:r>
                      <a:endParaRPr kumimoji="0" lang="en-US" sz="24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marL="91433" marR="91433"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Tổ 4:</a:t>
                      </a:r>
                    </a:p>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Chỉ ra và nêu tác dụng của yếu tố miêu tả?</a:t>
                      </a:r>
                    </a:p>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-chỉ ra và nêu tác dụng của yếu tố biểu cảm?</a:t>
                      </a:r>
                    </a:p>
                  </a:txBody>
                  <a:tcPr marL="91433" marR="91433"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grpSp>
        <p:nvGrpSpPr>
          <p:cNvPr id="9" name="Group 8"/>
          <p:cNvGrpSpPr>
            <a:grpSpLocks/>
          </p:cNvGrpSpPr>
          <p:nvPr/>
        </p:nvGrpSpPr>
        <p:grpSpPr bwMode="auto">
          <a:xfrm>
            <a:off x="1357745" y="1214438"/>
            <a:ext cx="8856663" cy="5327650"/>
            <a:chOff x="0" y="1255492"/>
            <a:chExt cx="8855646" cy="5327905"/>
          </a:xfrm>
        </p:grpSpPr>
        <p:cxnSp>
          <p:nvCxnSpPr>
            <p:cNvPr id="3" name="Straight Connector 2"/>
            <p:cNvCxnSpPr>
              <a:stCxn id="20" idx="0"/>
              <a:endCxn id="20" idx="2"/>
            </p:cNvCxnSpPr>
            <p:nvPr/>
          </p:nvCxnSpPr>
          <p:spPr>
            <a:xfrm>
              <a:off x="4492109" y="1326933"/>
              <a:ext cx="0" cy="5215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4206796"/>
              <a:ext cx="8820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921" y="1255492"/>
              <a:ext cx="8820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820725" y="1255492"/>
              <a:ext cx="0" cy="5091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430" y="1347571"/>
              <a:ext cx="0" cy="5091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921" y="6583397"/>
              <a:ext cx="8820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2545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par>
                                <p:cTn id="18" presetID="6"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32509" y="314759"/>
            <a:ext cx="804891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smtClean="0">
                <a:solidFill>
                  <a:srgbClr val="FF0000"/>
                </a:solidFill>
                <a:latin typeface="Times New Roman" panose="02020603050405020304" pitchFamily="18" charset="0"/>
              </a:rPr>
              <a:t>a.</a:t>
            </a:r>
            <a:r>
              <a:rPr lang="vi-VN" altLang="en-US" sz="2800" b="1" dirty="0" smtClean="0">
                <a:solidFill>
                  <a:srgbClr val="FF0000"/>
                </a:solidFill>
                <a:latin typeface="Times New Roman" panose="02020603050405020304" pitchFamily="18" charset="0"/>
              </a:rPr>
              <a:t>Bố </a:t>
            </a:r>
            <a:r>
              <a:rPr lang="vi-VN" altLang="en-US" sz="2800" b="1" dirty="0">
                <a:solidFill>
                  <a:srgbClr val="FF0000"/>
                </a:solidFill>
                <a:latin typeface="Times New Roman" panose="02020603050405020304" pitchFamily="18" charset="0"/>
              </a:rPr>
              <a:t>cục của bài văn</a:t>
            </a:r>
            <a:endParaRPr lang="en-US" altLang="en-US" sz="2800" b="1" dirty="0">
              <a:solidFill>
                <a:srgbClr val="FF0000"/>
              </a:solidFill>
            </a:endParaRPr>
          </a:p>
        </p:txBody>
      </p:sp>
      <p:sp>
        <p:nvSpPr>
          <p:cNvPr id="8" name="TextBox 7"/>
          <p:cNvSpPr txBox="1">
            <a:spLocks noChangeArrowheads="1"/>
          </p:cNvSpPr>
          <p:nvPr/>
        </p:nvSpPr>
        <p:spPr bwMode="auto">
          <a:xfrm>
            <a:off x="1426299" y="1410712"/>
            <a:ext cx="539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dirty="0">
                <a:latin typeface="Times New Roman" panose="02020603050405020304" pitchFamily="18" charset="0"/>
              </a:rPr>
              <a:t>Từ đầu .... “bày la liệt trên bàn”.</a:t>
            </a:r>
            <a:endParaRPr lang="en-US" altLang="en-US" sz="2800" dirty="0"/>
          </a:p>
        </p:txBody>
      </p:sp>
      <p:sp>
        <p:nvSpPr>
          <p:cNvPr id="9" name="TextBox 8"/>
          <p:cNvSpPr txBox="1">
            <a:spLocks noChangeArrowheads="1"/>
          </p:cNvSpPr>
          <p:nvPr/>
        </p:nvSpPr>
        <p:spPr bwMode="auto">
          <a:xfrm>
            <a:off x="1243661" y="1952338"/>
            <a:ext cx="802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ym typeface="Wingdings" panose="05000000000000000000" pitchFamily="2" charset="2"/>
              </a:rPr>
              <a:t></a:t>
            </a:r>
            <a:r>
              <a:rPr lang="vi-VN" altLang="en-US" sz="2800" dirty="0">
                <a:latin typeface="Times New Roman" panose="02020603050405020304" pitchFamily="18" charset="0"/>
                <a:sym typeface="Wingdings" panose="05000000000000000000" pitchFamily="2" charset="2"/>
              </a:rPr>
              <a:t> Kể và tả lại quang cảnh chung của buổi sinh nhật.</a:t>
            </a:r>
            <a:endParaRPr lang="en-US" altLang="en-US" sz="2800" dirty="0"/>
          </a:p>
        </p:txBody>
      </p:sp>
      <p:sp>
        <p:nvSpPr>
          <p:cNvPr id="10" name="TextBox 9"/>
          <p:cNvSpPr txBox="1">
            <a:spLocks noChangeArrowheads="1"/>
          </p:cNvSpPr>
          <p:nvPr/>
        </p:nvSpPr>
        <p:spPr bwMode="auto">
          <a:xfrm>
            <a:off x="207819" y="2508253"/>
            <a:ext cx="930462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sym typeface="Wingdings" panose="05000000000000000000" pitchFamily="2" charset="2"/>
              </a:rPr>
              <a:t></a:t>
            </a:r>
            <a:r>
              <a:rPr lang="vi-VN" altLang="vi-VN" sz="2800" b="1" dirty="0">
                <a:latin typeface="Times New Roman" panose="02020603050405020304" pitchFamily="18" charset="0"/>
                <a:cs typeface="Times New Roman" panose="02020603050405020304" pitchFamily="18" charset="0"/>
                <a:sym typeface="Wingdings" panose="05000000000000000000" pitchFamily="2" charset="2"/>
              </a:rPr>
              <a:t> Thân bài:</a:t>
            </a:r>
            <a:endParaRPr lang="en-US" altLang="vi-VN" sz="2800" b="1" dirty="0">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207819" y="909062"/>
            <a:ext cx="610422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ym typeface="Wingdings" panose="05000000000000000000" pitchFamily="2" charset="2"/>
              </a:rPr>
              <a:t></a:t>
            </a:r>
            <a:r>
              <a:rPr lang="vi-VN" altLang="en-US" sz="2800" b="1" dirty="0">
                <a:latin typeface="Times New Roman" panose="02020603050405020304" pitchFamily="18" charset="0"/>
                <a:sym typeface="Wingdings" panose="05000000000000000000" pitchFamily="2" charset="2"/>
              </a:rPr>
              <a:t> Mở bài:</a:t>
            </a:r>
            <a:endParaRPr lang="en-US" altLang="en-US" sz="2800" b="1" dirty="0"/>
          </a:p>
        </p:txBody>
      </p:sp>
      <p:sp>
        <p:nvSpPr>
          <p:cNvPr id="12" name="TextBox 11"/>
          <p:cNvSpPr txBox="1">
            <a:spLocks noChangeArrowheads="1"/>
          </p:cNvSpPr>
          <p:nvPr/>
        </p:nvSpPr>
        <p:spPr bwMode="auto">
          <a:xfrm>
            <a:off x="1243661" y="3923218"/>
            <a:ext cx="802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ym typeface="Wingdings" panose="05000000000000000000" pitchFamily="2" charset="2"/>
              </a:rPr>
              <a:t></a:t>
            </a:r>
            <a:r>
              <a:rPr lang="vi-VN" altLang="en-US" sz="2800" dirty="0">
                <a:latin typeface="Times New Roman" panose="02020603050405020304" pitchFamily="18" charset="0"/>
                <a:sym typeface="Wingdings" panose="05000000000000000000" pitchFamily="2" charset="2"/>
              </a:rPr>
              <a:t> Kể về món quà sinh nhật độc đáo của người bạn.</a:t>
            </a:r>
            <a:endParaRPr lang="en-US" altLang="en-US" sz="2800" dirty="0"/>
          </a:p>
        </p:txBody>
      </p:sp>
      <p:sp>
        <p:nvSpPr>
          <p:cNvPr id="13" name="TextBox 12"/>
          <p:cNvSpPr txBox="1">
            <a:spLocks noChangeArrowheads="1"/>
          </p:cNvSpPr>
          <p:nvPr/>
        </p:nvSpPr>
        <p:spPr bwMode="auto">
          <a:xfrm>
            <a:off x="1243661" y="3328410"/>
            <a:ext cx="802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dirty="0">
                <a:latin typeface="Times New Roman" panose="02020603050405020304" pitchFamily="18" charset="0"/>
                <a:sym typeface="Wingdings" panose="05000000000000000000" pitchFamily="2" charset="2"/>
              </a:rPr>
              <a:t>Tiếp theo .... “chỉ gật đầu không nói”.</a:t>
            </a:r>
            <a:endParaRPr lang="en-US" altLang="en-US" sz="2800" dirty="0"/>
          </a:p>
        </p:txBody>
      </p:sp>
      <p:sp>
        <p:nvSpPr>
          <p:cNvPr id="14" name="TextBox 13"/>
          <p:cNvSpPr txBox="1">
            <a:spLocks noChangeArrowheads="1"/>
          </p:cNvSpPr>
          <p:nvPr/>
        </p:nvSpPr>
        <p:spPr bwMode="auto">
          <a:xfrm>
            <a:off x="332509" y="4469606"/>
            <a:ext cx="937606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sym typeface="Wingdings" panose="05000000000000000000" pitchFamily="2" charset="2"/>
              </a:rPr>
              <a:t></a:t>
            </a:r>
            <a:r>
              <a:rPr lang="vi-VN" altLang="vi-VN" sz="2800" b="1" dirty="0">
                <a:latin typeface="Times New Roman" panose="02020603050405020304" pitchFamily="18" charset="0"/>
                <a:cs typeface="Times New Roman" panose="02020603050405020304" pitchFamily="18" charset="0"/>
                <a:sym typeface="Wingdings" panose="05000000000000000000" pitchFamily="2" charset="2"/>
              </a:rPr>
              <a:t> Kết bài:</a:t>
            </a:r>
            <a:endParaRPr lang="en-US" altLang="vi-VN" sz="2800" b="1" dirty="0">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1426299" y="5064414"/>
            <a:ext cx="80248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dirty="0">
                <a:latin typeface="Times New Roman" panose="02020603050405020304" pitchFamily="18" charset="0"/>
                <a:sym typeface="Wingdings" panose="05000000000000000000" pitchFamily="2" charset="2"/>
              </a:rPr>
              <a:t>Phần còn lại.</a:t>
            </a:r>
            <a:endParaRPr lang="en-US" altLang="en-US" sz="2800" dirty="0"/>
          </a:p>
        </p:txBody>
      </p:sp>
      <p:sp>
        <p:nvSpPr>
          <p:cNvPr id="17" name="TextBox 16"/>
          <p:cNvSpPr txBox="1">
            <a:spLocks noChangeArrowheads="1"/>
          </p:cNvSpPr>
          <p:nvPr/>
        </p:nvSpPr>
        <p:spPr bwMode="auto">
          <a:xfrm>
            <a:off x="1243661" y="5610802"/>
            <a:ext cx="802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ym typeface="Wingdings" panose="05000000000000000000" pitchFamily="2" charset="2"/>
              </a:rPr>
              <a:t></a:t>
            </a:r>
            <a:r>
              <a:rPr lang="vi-VN" altLang="en-US" sz="2800" dirty="0">
                <a:latin typeface="Times New Roman" panose="02020603050405020304" pitchFamily="18" charset="0"/>
                <a:sym typeface="Wingdings" panose="05000000000000000000" pitchFamily="2" charset="2"/>
              </a:rPr>
              <a:t> Cảm nghĩ của người bạn về món quà sinh nhật</a:t>
            </a:r>
            <a:endParaRPr lang="en-US" altLang="en-US" sz="2800" dirty="0"/>
          </a:p>
        </p:txBody>
      </p:sp>
    </p:spTree>
    <p:extLst>
      <p:ext uri="{BB962C8B-B14F-4D97-AF65-F5344CB8AC3E}">
        <p14:creationId xmlns:p14="http://schemas.microsoft.com/office/powerpoint/2010/main" val="3409448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15637" y="395290"/>
            <a:ext cx="598530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b="1" dirty="0">
                <a:solidFill>
                  <a:srgbClr val="FF0000"/>
                </a:solidFill>
                <a:latin typeface="Times New Roman" panose="02020603050405020304" pitchFamily="18" charset="0"/>
              </a:rPr>
              <a:t>b) Các yếu tố của văn bản</a:t>
            </a:r>
            <a:endParaRPr lang="en-US" altLang="en-US" sz="2800" b="1" dirty="0">
              <a:solidFill>
                <a:srgbClr val="FF0000"/>
              </a:solidFill>
            </a:endParaRPr>
          </a:p>
        </p:txBody>
      </p:sp>
      <p:sp>
        <p:nvSpPr>
          <p:cNvPr id="10" name="TextBox 9"/>
          <p:cNvSpPr txBox="1">
            <a:spLocks noChangeArrowheads="1"/>
          </p:cNvSpPr>
          <p:nvPr/>
        </p:nvSpPr>
        <p:spPr bwMode="auto">
          <a:xfrm>
            <a:off x="561543" y="1990581"/>
            <a:ext cx="80248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800" dirty="0">
                <a:latin typeface="Times New Roman" panose="02020603050405020304" pitchFamily="18" charset="0"/>
                <a:cs typeface="Times New Roman" panose="02020603050405020304" pitchFamily="18" charset="0"/>
                <a:sym typeface="Wingdings" panose="05000000000000000000" pitchFamily="2" charset="2"/>
              </a:rPr>
              <a:t></a:t>
            </a:r>
            <a:r>
              <a:rPr lang="vi-VN" altLang="vi-VN" sz="2800" dirty="0">
                <a:latin typeface="Times New Roman" panose="02020603050405020304" pitchFamily="18" charset="0"/>
                <a:cs typeface="Times New Roman" panose="02020603050405020304" pitchFamily="18" charset="0"/>
                <a:sym typeface="Wingdings" panose="05000000000000000000" pitchFamily="2" charset="2"/>
              </a:rPr>
              <a:t> Thời gian: Buổi sáng</a:t>
            </a:r>
            <a:endParaRPr lang="en-US" altLang="vi-VN" sz="2800" dirty="0">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561543" y="1188244"/>
            <a:ext cx="8424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ym typeface="Wingdings" panose="05000000000000000000" pitchFamily="2" charset="2"/>
              </a:rPr>
              <a:t></a:t>
            </a:r>
            <a:r>
              <a:rPr lang="vi-VN" altLang="en-US" sz="2800">
                <a:latin typeface="Times New Roman" panose="02020603050405020304" pitchFamily="18" charset="0"/>
                <a:sym typeface="Wingdings" panose="05000000000000000000" pitchFamily="2" charset="2"/>
              </a:rPr>
              <a:t> Truyện kể về Trang         Trang kể (ngôi thứ 1) </a:t>
            </a:r>
            <a:endParaRPr lang="en-US" altLang="en-US" sz="2800"/>
          </a:p>
        </p:txBody>
      </p:sp>
      <p:sp>
        <p:nvSpPr>
          <p:cNvPr id="14" name="TextBox 13"/>
          <p:cNvSpPr txBox="1">
            <a:spLocks noChangeArrowheads="1"/>
          </p:cNvSpPr>
          <p:nvPr/>
        </p:nvSpPr>
        <p:spPr bwMode="auto">
          <a:xfrm>
            <a:off x="561543" y="2779064"/>
            <a:ext cx="8024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800" dirty="0">
                <a:latin typeface="Times New Roman" panose="02020603050405020304" pitchFamily="18" charset="0"/>
                <a:cs typeface="Times New Roman" panose="02020603050405020304" pitchFamily="18" charset="0"/>
                <a:sym typeface="Wingdings" panose="05000000000000000000" pitchFamily="2" charset="2"/>
              </a:rPr>
              <a:t></a:t>
            </a:r>
            <a:r>
              <a:rPr lang="vi-VN" altLang="vi-VN" sz="2800" dirty="0">
                <a:latin typeface="Times New Roman" panose="02020603050405020304" pitchFamily="18" charset="0"/>
                <a:cs typeface="Times New Roman" panose="02020603050405020304" pitchFamily="18" charset="0"/>
                <a:sym typeface="Wingdings" panose="05000000000000000000" pitchFamily="2" charset="2"/>
              </a:rPr>
              <a:t> Hoàn cảnh: Ngày sinh nhật của Trang.</a:t>
            </a:r>
            <a:endParaRPr lang="en-US" altLang="vi-VN" sz="2800" dirty="0">
              <a:latin typeface="Times New Roman" panose="02020603050405020304" pitchFamily="18" charset="0"/>
              <a:cs typeface="Times New Roman" panose="02020603050405020304" pitchFamily="18" charset="0"/>
            </a:endParaRPr>
          </a:p>
        </p:txBody>
      </p:sp>
      <p:sp>
        <p:nvSpPr>
          <p:cNvPr id="2" name="Right Arrow 1"/>
          <p:cNvSpPr/>
          <p:nvPr/>
        </p:nvSpPr>
        <p:spPr>
          <a:xfrm>
            <a:off x="4256521" y="1468294"/>
            <a:ext cx="452438" cy="4603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solidFill>
                <a:srgbClr val="FFFFFF"/>
              </a:solidFill>
            </a:endParaRPr>
          </a:p>
        </p:txBody>
      </p:sp>
      <p:sp>
        <p:nvSpPr>
          <p:cNvPr id="16" name="TextBox 15"/>
          <p:cNvSpPr txBox="1">
            <a:spLocks noChangeArrowheads="1"/>
          </p:cNvSpPr>
          <p:nvPr/>
        </p:nvSpPr>
        <p:spPr bwMode="auto">
          <a:xfrm>
            <a:off x="561543" y="3567546"/>
            <a:ext cx="80248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800" dirty="0">
                <a:latin typeface="Times New Roman" panose="02020603050405020304" pitchFamily="18" charset="0"/>
                <a:cs typeface="Times New Roman" panose="02020603050405020304" pitchFamily="18" charset="0"/>
                <a:sym typeface="Wingdings" panose="05000000000000000000" pitchFamily="2" charset="2"/>
              </a:rPr>
              <a:t></a:t>
            </a:r>
            <a:r>
              <a:rPr lang="vi-VN" altLang="vi-VN" sz="2800" dirty="0">
                <a:latin typeface="Times New Roman" panose="02020603050405020304" pitchFamily="18" charset="0"/>
                <a:cs typeface="Times New Roman" panose="02020603050405020304" pitchFamily="18" charset="0"/>
                <a:sym typeface="Wingdings" panose="05000000000000000000" pitchFamily="2" charset="2"/>
              </a:rPr>
              <a:t> Chuyện xảy ra: Trang – nhận vật chính, ngoài ra còn có Trinh, Thanh và các bạn khác.</a:t>
            </a:r>
            <a:endParaRPr lang="en-US" alt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083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P spid="2"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01206" y="458789"/>
            <a:ext cx="4752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b="1" dirty="0">
                <a:latin typeface="Times New Roman" panose="02020603050405020304" pitchFamily="18" charset="0"/>
              </a:rPr>
              <a:t>Tính cách mỗi nhân vật.</a:t>
            </a:r>
            <a:endParaRPr lang="en-US" altLang="en-US" sz="2800" b="1" dirty="0"/>
          </a:p>
        </p:txBody>
      </p:sp>
      <p:sp>
        <p:nvSpPr>
          <p:cNvPr id="10" name="TextBox 9"/>
          <p:cNvSpPr txBox="1">
            <a:spLocks noChangeArrowheads="1"/>
          </p:cNvSpPr>
          <p:nvPr/>
        </p:nvSpPr>
        <p:spPr bwMode="auto">
          <a:xfrm>
            <a:off x="373425" y="1884364"/>
            <a:ext cx="802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2800" dirty="0">
                <a:latin typeface="Times New Roman" panose="02020603050405020304" pitchFamily="18" charset="0"/>
                <a:cs typeface="Times New Roman" panose="02020603050405020304" pitchFamily="18" charset="0"/>
                <a:sym typeface="Wingdings" panose="05000000000000000000" pitchFamily="2" charset="2"/>
              </a:rPr>
              <a:t>- Trinh: kín đáo, đằm thắm, chân thành.</a:t>
            </a:r>
            <a:endParaRPr lang="en-US" altLang="vi-VN" sz="2800" dirty="0">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373425" y="1203325"/>
            <a:ext cx="8424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dirty="0">
                <a:latin typeface="Times New Roman" panose="02020603050405020304" pitchFamily="18" charset="0"/>
                <a:sym typeface="Wingdings" panose="05000000000000000000" pitchFamily="2" charset="2"/>
              </a:rPr>
              <a:t>- Trang: hồn nhiên, vui mừng, sốt ruột.</a:t>
            </a:r>
            <a:endParaRPr lang="en-US" altLang="en-US" sz="2800" dirty="0"/>
          </a:p>
        </p:txBody>
      </p:sp>
      <p:sp>
        <p:nvSpPr>
          <p:cNvPr id="14" name="TextBox 13"/>
          <p:cNvSpPr txBox="1">
            <a:spLocks noChangeArrowheads="1"/>
          </p:cNvSpPr>
          <p:nvPr/>
        </p:nvSpPr>
        <p:spPr bwMode="auto">
          <a:xfrm>
            <a:off x="373424" y="2565403"/>
            <a:ext cx="802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2800" dirty="0">
                <a:latin typeface="Times New Roman" panose="02020603050405020304" pitchFamily="18" charset="0"/>
                <a:cs typeface="Times New Roman" panose="02020603050405020304" pitchFamily="18" charset="0"/>
                <a:sym typeface="Wingdings" panose="05000000000000000000" pitchFamily="2" charset="2"/>
              </a:rPr>
              <a:t>- Thanh; hồn nhiên, nhanh nhẹn, tinh ý.</a:t>
            </a:r>
            <a:endParaRPr lang="en-US" alt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744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68891" y="309564"/>
            <a:ext cx="47529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b="1" dirty="0">
                <a:solidFill>
                  <a:srgbClr val="FF0000"/>
                </a:solidFill>
                <a:latin typeface="Times New Roman" panose="02020603050405020304" pitchFamily="18" charset="0"/>
              </a:rPr>
              <a:t>b) Các yếu tố của văn bản.</a:t>
            </a:r>
            <a:endParaRPr lang="en-US" altLang="en-US" sz="2800" b="1" dirty="0">
              <a:solidFill>
                <a:srgbClr val="FF0000"/>
              </a:solidFill>
            </a:endParaRPr>
          </a:p>
        </p:txBody>
      </p:sp>
      <p:sp>
        <p:nvSpPr>
          <p:cNvPr id="9" name="TextBox 8"/>
          <p:cNvSpPr txBox="1">
            <a:spLocks noChangeArrowheads="1"/>
          </p:cNvSpPr>
          <p:nvPr/>
        </p:nvSpPr>
        <p:spPr bwMode="auto">
          <a:xfrm>
            <a:off x="630816" y="1010014"/>
            <a:ext cx="8424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ym typeface="Wingdings" panose="05000000000000000000" pitchFamily="2" charset="2"/>
              </a:rPr>
              <a:t></a:t>
            </a:r>
            <a:r>
              <a:rPr lang="vi-VN" altLang="en-US" sz="2800">
                <a:latin typeface="Times New Roman" panose="02020603050405020304" pitchFamily="18" charset="0"/>
                <a:sym typeface="Wingdings" panose="05000000000000000000" pitchFamily="2" charset="2"/>
              </a:rPr>
              <a:t> Mở đầu:</a:t>
            </a:r>
            <a:endParaRPr lang="en-US" altLang="en-US" sz="2800"/>
          </a:p>
        </p:txBody>
      </p:sp>
      <p:sp>
        <p:nvSpPr>
          <p:cNvPr id="10" name="TextBox 9"/>
          <p:cNvSpPr txBox="1">
            <a:spLocks noChangeArrowheads="1"/>
          </p:cNvSpPr>
          <p:nvPr/>
        </p:nvSpPr>
        <p:spPr bwMode="auto">
          <a:xfrm>
            <a:off x="1009435" y="1658940"/>
            <a:ext cx="84248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dirty="0">
                <a:latin typeface="Times New Roman" panose="02020603050405020304" pitchFamily="18" charset="0"/>
                <a:sym typeface="Wingdings" panose="05000000000000000000" pitchFamily="2" charset="2"/>
              </a:rPr>
              <a:t>Buổi sinh nhật vui vẻ sắp kết thúc. Trang sốt ruột vì người bạn thân nhất chưa đến.</a:t>
            </a:r>
            <a:endParaRPr lang="en-US" altLang="en-US" sz="2800" dirty="0"/>
          </a:p>
        </p:txBody>
      </p:sp>
      <p:sp>
        <p:nvSpPr>
          <p:cNvPr id="11" name="TextBox 10"/>
          <p:cNvSpPr txBox="1">
            <a:spLocks noChangeArrowheads="1"/>
          </p:cNvSpPr>
          <p:nvPr/>
        </p:nvSpPr>
        <p:spPr bwMode="auto">
          <a:xfrm>
            <a:off x="630816" y="2637634"/>
            <a:ext cx="8424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ym typeface="Wingdings" panose="05000000000000000000" pitchFamily="2" charset="2"/>
              </a:rPr>
              <a:t></a:t>
            </a:r>
            <a:r>
              <a:rPr lang="vi-VN" altLang="en-US" sz="2800" dirty="0">
                <a:latin typeface="Times New Roman" panose="02020603050405020304" pitchFamily="18" charset="0"/>
                <a:sym typeface="Wingdings" panose="05000000000000000000" pitchFamily="2" charset="2"/>
              </a:rPr>
              <a:t> Diễn biến:</a:t>
            </a:r>
            <a:endParaRPr lang="en-US" altLang="en-US" sz="2800" dirty="0"/>
          </a:p>
        </p:txBody>
      </p:sp>
      <p:sp>
        <p:nvSpPr>
          <p:cNvPr id="12" name="TextBox 11"/>
          <p:cNvSpPr txBox="1">
            <a:spLocks noChangeArrowheads="1"/>
          </p:cNvSpPr>
          <p:nvPr/>
        </p:nvSpPr>
        <p:spPr bwMode="auto">
          <a:xfrm>
            <a:off x="911659" y="3150757"/>
            <a:ext cx="84248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dirty="0">
                <a:latin typeface="Times New Roman" panose="02020603050405020304" pitchFamily="18" charset="0"/>
                <a:sym typeface="Wingdings" panose="05000000000000000000" pitchFamily="2" charset="2"/>
              </a:rPr>
              <a:t>Trinh đến và giải tỏa những băn khoăn của Trang. Đỉnh điểm là món quà độc đáo: </a:t>
            </a:r>
            <a:endParaRPr lang="en-US" altLang="en-US" sz="2800" dirty="0"/>
          </a:p>
        </p:txBody>
      </p:sp>
      <p:sp>
        <p:nvSpPr>
          <p:cNvPr id="13" name="TextBox 12"/>
          <p:cNvSpPr txBox="1">
            <a:spLocks noChangeArrowheads="1"/>
          </p:cNvSpPr>
          <p:nvPr/>
        </p:nvSpPr>
        <p:spPr bwMode="auto">
          <a:xfrm>
            <a:off x="992694" y="4104844"/>
            <a:ext cx="8424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dirty="0">
                <a:latin typeface="Times New Roman" panose="02020603050405020304" pitchFamily="18" charset="0"/>
                <a:sym typeface="Wingdings" panose="05000000000000000000" pitchFamily="2" charset="2"/>
              </a:rPr>
              <a:t>+ Chùm ổi.</a:t>
            </a:r>
          </a:p>
          <a:p>
            <a:pPr eaLnBrk="1" hangingPunct="1">
              <a:spcBef>
                <a:spcPct val="0"/>
              </a:spcBef>
              <a:buFontTx/>
              <a:buNone/>
            </a:pPr>
            <a:r>
              <a:rPr lang="vi-VN" altLang="en-US" sz="2800" dirty="0">
                <a:latin typeface="Times New Roman" panose="02020603050405020304" pitchFamily="18" charset="0"/>
                <a:sym typeface="Wingdings" panose="05000000000000000000" pitchFamily="2" charset="2"/>
              </a:rPr>
              <a:t>+ Trinh chăm sóc từ khi còn là những cái nụ.</a:t>
            </a:r>
            <a:endParaRPr lang="en-US" altLang="en-US" sz="2800" dirty="0"/>
          </a:p>
        </p:txBody>
      </p:sp>
      <p:sp>
        <p:nvSpPr>
          <p:cNvPr id="14" name="TextBox 13"/>
          <p:cNvSpPr txBox="1">
            <a:spLocks noChangeArrowheads="1"/>
          </p:cNvSpPr>
          <p:nvPr/>
        </p:nvSpPr>
        <p:spPr bwMode="auto">
          <a:xfrm>
            <a:off x="630816" y="5044502"/>
            <a:ext cx="8424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ym typeface="Wingdings" panose="05000000000000000000" pitchFamily="2" charset="2"/>
              </a:rPr>
              <a:t></a:t>
            </a:r>
            <a:r>
              <a:rPr lang="vi-VN" altLang="en-US" sz="2800" dirty="0">
                <a:latin typeface="Times New Roman" panose="02020603050405020304" pitchFamily="18" charset="0"/>
                <a:sym typeface="Wingdings" panose="05000000000000000000" pitchFamily="2" charset="2"/>
              </a:rPr>
              <a:t> Kết thúc:</a:t>
            </a:r>
            <a:endParaRPr lang="en-US" altLang="en-US" sz="2800" dirty="0"/>
          </a:p>
        </p:txBody>
      </p:sp>
      <p:sp>
        <p:nvSpPr>
          <p:cNvPr id="15" name="TextBox 14"/>
          <p:cNvSpPr txBox="1">
            <a:spLocks noChangeArrowheads="1"/>
          </p:cNvSpPr>
          <p:nvPr/>
        </p:nvSpPr>
        <p:spPr bwMode="auto">
          <a:xfrm>
            <a:off x="1009435" y="5596661"/>
            <a:ext cx="8424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dirty="0">
                <a:latin typeface="Times New Roman" panose="02020603050405020304" pitchFamily="18" charset="0"/>
                <a:sym typeface="Wingdings" panose="05000000000000000000" pitchFamily="2" charset="2"/>
              </a:rPr>
              <a:t>Cảm nghĩ của Trang về món quà sinh nhật độc đáo</a:t>
            </a:r>
            <a:endParaRPr lang="en-US" altLang="en-US" sz="2800" dirty="0"/>
          </a:p>
        </p:txBody>
      </p:sp>
    </p:spTree>
    <p:extLst>
      <p:ext uri="{BB962C8B-B14F-4D97-AF65-F5344CB8AC3E}">
        <p14:creationId xmlns:p14="http://schemas.microsoft.com/office/powerpoint/2010/main" val="848368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703389" y="1397001"/>
          <a:ext cx="8713787" cy="3832225"/>
        </p:xfrm>
        <a:graphic>
          <a:graphicData uri="http://schemas.openxmlformats.org/drawingml/2006/table">
            <a:tbl>
              <a:tblPr/>
              <a:tblGrid>
                <a:gridCol w="4357687">
                  <a:extLst>
                    <a:ext uri="{9D8B030D-6E8A-4147-A177-3AD203B41FA5}">
                      <a16:colId xmlns="" xmlns:a16="http://schemas.microsoft.com/office/drawing/2014/main" val="20000"/>
                    </a:ext>
                  </a:extLst>
                </a:gridCol>
                <a:gridCol w="4356100">
                  <a:extLst>
                    <a:ext uri="{9D8B030D-6E8A-4147-A177-3AD203B41FA5}">
                      <a16:colId xmlns="" xmlns:a16="http://schemas.microsoft.com/office/drawing/2014/main" val="20001"/>
                    </a:ext>
                  </a:extLst>
                </a:gridCol>
              </a:tblGrid>
              <a:tr h="24161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Các yếu tố miêu tả</a:t>
                      </a:r>
                      <a:r>
                        <a:rPr kumimoji="0" lang="vi-VN" sz="24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3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Các yếu tố biểu cảm:</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14160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8" name="Rectangle 7"/>
          <p:cNvSpPr>
            <a:spLocks noChangeArrowheads="1"/>
          </p:cNvSpPr>
          <p:nvPr/>
        </p:nvSpPr>
        <p:spPr bwMode="auto">
          <a:xfrm>
            <a:off x="1752601" y="1773238"/>
            <a:ext cx="4322763"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2300" i="1">
                <a:latin typeface="Times New Roman" panose="02020603050405020304" pitchFamily="18" charset="0"/>
                <a:cs typeface="Times New Roman" panose="02020603050405020304" pitchFamily="18" charset="0"/>
              </a:rPr>
              <a:t>‘</a:t>
            </a:r>
            <a:r>
              <a:rPr lang="vi-VN" altLang="vi-VN" sz="2200" i="1">
                <a:latin typeface="Times New Roman" panose="02020603050405020304" pitchFamily="18" charset="0"/>
                <a:cs typeface="Times New Roman" panose="02020603050405020304" pitchFamily="18" charset="0"/>
              </a:rPr>
              <a:t>Suốt cả buổi sáng, nhà tôi tấp nập kẻ ra người vào... Các bạn ngồi chật cả nhà... Nhìn thấy Trinh đang tươi cười... Trinh dẫn tôi ra vườn... Trinh lom khom... Trinh vẫn lặng lẽ cười, chỉ gật đầu không nói...’</a:t>
            </a:r>
          </a:p>
        </p:txBody>
      </p:sp>
      <p:cxnSp>
        <p:nvCxnSpPr>
          <p:cNvPr id="9" name="Straight Connector 8"/>
          <p:cNvCxnSpPr/>
          <p:nvPr/>
        </p:nvCxnSpPr>
        <p:spPr>
          <a:xfrm>
            <a:off x="5992813" y="1301750"/>
            <a:ext cx="0" cy="4083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344150" y="1277938"/>
            <a:ext cx="0" cy="4106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03388" y="1330325"/>
            <a:ext cx="49213" cy="4054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55776" y="1330325"/>
            <a:ext cx="8640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673226" y="5373688"/>
            <a:ext cx="8640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1988561" y="5489575"/>
            <a:ext cx="4486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400" dirty="0">
                <a:latin typeface="Times New Roman" panose="02020603050405020304" pitchFamily="18" charset="0"/>
              </a:rPr>
              <a:t>- Thứ tự kể: theo trình tự thời gian.</a:t>
            </a:r>
            <a:endParaRPr lang="en-US" altLang="en-US" sz="2400" dirty="0"/>
          </a:p>
        </p:txBody>
      </p:sp>
      <p:sp>
        <p:nvSpPr>
          <p:cNvPr id="18" name="Rectangle 17"/>
          <p:cNvSpPr>
            <a:spLocks noChangeArrowheads="1"/>
          </p:cNvSpPr>
          <p:nvPr/>
        </p:nvSpPr>
        <p:spPr bwMode="auto">
          <a:xfrm>
            <a:off x="1703388" y="4005264"/>
            <a:ext cx="41767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2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Hình dung không khí của buổi sinh nhật và tình bạn thắm thiết giữa Trang và Trinh</a:t>
            </a:r>
            <a:r>
              <a:rPr lang="vi-VN" altLang="vi-VN" sz="2200" dirty="0">
                <a:solidFill>
                  <a:srgbClr val="FF0000"/>
                </a:solidFill>
                <a:sym typeface="Wingdings" panose="05000000000000000000" pitchFamily="2" charset="2"/>
              </a:rPr>
              <a:t>.</a:t>
            </a:r>
            <a:endParaRPr lang="en-US" altLang="vi-VN" sz="2200" dirty="0">
              <a:solidFill>
                <a:srgbClr val="FF0000"/>
              </a:solidFill>
            </a:endParaRPr>
          </a:p>
        </p:txBody>
      </p:sp>
      <p:sp>
        <p:nvSpPr>
          <p:cNvPr id="19" name="Rectangle 18"/>
          <p:cNvSpPr>
            <a:spLocks noChangeArrowheads="1"/>
          </p:cNvSpPr>
          <p:nvPr/>
        </p:nvSpPr>
        <p:spPr bwMode="auto">
          <a:xfrm>
            <a:off x="6061076" y="1844676"/>
            <a:ext cx="42529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200" i="1">
                <a:latin typeface="Times New Roman" panose="02020603050405020304" pitchFamily="18" charset="0"/>
              </a:rPr>
              <a:t>‘ Tôi vẫn cứ bồn chồn không yên... Bắt đầu lo... Tủi thân và giận Trinh... Giận mình quá... Tôi run run... Cảm ơn Trinh quá... Quý giá làm sao...’.</a:t>
            </a:r>
          </a:p>
          <a:p>
            <a:pPr eaLnBrk="1" hangingPunct="1">
              <a:spcBef>
                <a:spcPct val="0"/>
              </a:spcBef>
              <a:buFontTx/>
              <a:buNone/>
            </a:pPr>
            <a:endParaRPr lang="en-US" altLang="en-US" sz="2200"/>
          </a:p>
        </p:txBody>
      </p:sp>
      <p:sp>
        <p:nvSpPr>
          <p:cNvPr id="20" name="Rectangle 19"/>
          <p:cNvSpPr>
            <a:spLocks noChangeArrowheads="1"/>
          </p:cNvSpPr>
          <p:nvPr/>
        </p:nvSpPr>
        <p:spPr bwMode="auto">
          <a:xfrm>
            <a:off x="5988050" y="4005263"/>
            <a:ext cx="43561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200" dirty="0">
                <a:latin typeface="Times New Roman" panose="02020603050405020304" pitchFamily="18" charset="0"/>
                <a:sym typeface="Wingdings" panose="05000000000000000000" pitchFamily="2" charset="2"/>
              </a:rPr>
              <a:t> </a:t>
            </a:r>
            <a:r>
              <a:rPr lang="vi-VN" altLang="en-US" sz="2200" dirty="0">
                <a:solidFill>
                  <a:srgbClr val="FF0000"/>
                </a:solidFill>
                <a:latin typeface="Times New Roman" panose="02020603050405020304" pitchFamily="18" charset="0"/>
                <a:sym typeface="Wingdings" panose="05000000000000000000" pitchFamily="2" charset="2"/>
              </a:rPr>
              <a:t>Bộc lộ tình cảm bạn bè chân thành và sâu sắc</a:t>
            </a:r>
            <a:r>
              <a:rPr lang="vi-VN" altLang="en-US" sz="2200" i="1" dirty="0">
                <a:solidFill>
                  <a:srgbClr val="FF0000"/>
                </a:solidFill>
                <a:latin typeface="Times New Roman" panose="02020603050405020304" pitchFamily="18" charset="0"/>
                <a:sym typeface="Wingdings" panose="05000000000000000000" pitchFamily="2" charset="2"/>
              </a:rPr>
              <a:t>.</a:t>
            </a:r>
            <a:endParaRPr lang="en-US" altLang="en-US" sz="2200" i="1" dirty="0">
              <a:solidFill>
                <a:srgbClr val="FF0000"/>
              </a:solidFill>
            </a:endParaRP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3894426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8" grpId="0"/>
      <p:bldP spid="19" grpId="0"/>
      <p:bldP spid="2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TotalTime>
  <Words>1197</Words>
  <Application>Microsoft Office PowerPoint</Application>
  <PresentationFormat>Custom</PresentationFormat>
  <Paragraphs>108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 Phuong Mai</cp:lastModifiedBy>
  <cp:revision>5</cp:revision>
  <dcterms:created xsi:type="dcterms:W3CDTF">2021-11-17T09:23:50Z</dcterms:created>
  <dcterms:modified xsi:type="dcterms:W3CDTF">2021-11-30T14:09:48Z</dcterms:modified>
</cp:coreProperties>
</file>